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9"/>
  </p:notesMasterIdLst>
  <p:sldIdLst>
    <p:sldId id="256" r:id="rId2"/>
    <p:sldId id="258" r:id="rId3"/>
    <p:sldId id="259" r:id="rId4"/>
    <p:sldId id="263" r:id="rId5"/>
    <p:sldId id="262" r:id="rId6"/>
    <p:sldId id="261" r:id="rId7"/>
    <p:sldId id="260" r:id="rId8"/>
    <p:sldId id="266" r:id="rId9"/>
    <p:sldId id="265" r:id="rId10"/>
    <p:sldId id="267" r:id="rId11"/>
    <p:sldId id="264" r:id="rId12"/>
    <p:sldId id="268" r:id="rId13"/>
    <p:sldId id="272" r:id="rId14"/>
    <p:sldId id="269" r:id="rId15"/>
    <p:sldId id="271" r:id="rId16"/>
    <p:sldId id="273" r:id="rId17"/>
    <p:sldId id="270" r:id="rId18"/>
  </p:sldIdLst>
  <p:sldSz cx="12344400" cy="6858000"/>
  <p:notesSz cx="6858000" cy="9144000"/>
  <p:defaultTextStyle>
    <a:lvl1pPr marL="0" algn="l" rtl="0" latinLnBrk="0">
      <a:defRPr lang="es-ES" sz="2396" kern="1200">
        <a:solidFill>
          <a:schemeClr val="tx1"/>
        </a:solidFill>
        <a:latin typeface="+mn-lt"/>
        <a:ea typeface="+mn-ea"/>
        <a:cs typeface="+mn-cs"/>
      </a:defRPr>
    </a:lvl1pPr>
    <a:lvl2pPr marL="608542" algn="l" rtl="0" latinLnBrk="0">
      <a:defRPr lang="es-ES" sz="2396" kern="1200">
        <a:solidFill>
          <a:schemeClr val="tx1"/>
        </a:solidFill>
        <a:latin typeface="+mn-lt"/>
        <a:ea typeface="+mn-ea"/>
        <a:cs typeface="+mn-cs"/>
      </a:defRPr>
    </a:lvl2pPr>
    <a:lvl3pPr marL="1217084" algn="l" rtl="0" latinLnBrk="0">
      <a:defRPr lang="es-ES" sz="2396" kern="1200">
        <a:solidFill>
          <a:schemeClr val="tx1"/>
        </a:solidFill>
        <a:latin typeface="+mn-lt"/>
        <a:ea typeface="+mn-ea"/>
        <a:cs typeface="+mn-cs"/>
      </a:defRPr>
    </a:lvl3pPr>
    <a:lvl4pPr marL="1825626" algn="l" rtl="0" latinLnBrk="0">
      <a:defRPr lang="es-ES" sz="2396" kern="1200">
        <a:solidFill>
          <a:schemeClr val="tx1"/>
        </a:solidFill>
        <a:latin typeface="+mn-lt"/>
        <a:ea typeface="+mn-ea"/>
        <a:cs typeface="+mn-cs"/>
      </a:defRPr>
    </a:lvl4pPr>
    <a:lvl5pPr marL="2434168" algn="l" rtl="0" latinLnBrk="0">
      <a:defRPr lang="es-ES" sz="2396" kern="1200">
        <a:solidFill>
          <a:schemeClr val="tx1"/>
        </a:solidFill>
        <a:latin typeface="+mn-lt"/>
        <a:ea typeface="+mn-ea"/>
        <a:cs typeface="+mn-cs"/>
      </a:defRPr>
    </a:lvl5pPr>
    <a:lvl6pPr marL="3042711" algn="l" rtl="0" latinLnBrk="0">
      <a:defRPr lang="es-ES" sz="2396" kern="1200">
        <a:solidFill>
          <a:schemeClr val="tx1"/>
        </a:solidFill>
        <a:latin typeface="+mn-lt"/>
        <a:ea typeface="+mn-ea"/>
        <a:cs typeface="+mn-cs"/>
      </a:defRPr>
    </a:lvl6pPr>
    <a:lvl7pPr marL="3651253" algn="l" rtl="0" latinLnBrk="0">
      <a:defRPr lang="es-ES" sz="2396" kern="1200">
        <a:solidFill>
          <a:schemeClr val="tx1"/>
        </a:solidFill>
        <a:latin typeface="+mn-lt"/>
        <a:ea typeface="+mn-ea"/>
        <a:cs typeface="+mn-cs"/>
      </a:defRPr>
    </a:lvl7pPr>
    <a:lvl8pPr marL="4259793" algn="l" rtl="0" latinLnBrk="0">
      <a:defRPr lang="es-ES" sz="2396" kern="1200">
        <a:solidFill>
          <a:schemeClr val="tx1"/>
        </a:solidFill>
        <a:latin typeface="+mn-lt"/>
        <a:ea typeface="+mn-ea"/>
        <a:cs typeface="+mn-cs"/>
      </a:defRPr>
    </a:lvl8pPr>
    <a:lvl9pPr marL="4868337" algn="l" rtl="0" latinLnBrk="0">
      <a:defRPr lang="es-ES" sz="2396" kern="1200">
        <a:solidFill>
          <a:schemeClr val="tx1"/>
        </a:solidFill>
        <a:latin typeface="+mn-lt"/>
        <a:ea typeface="+mn-ea"/>
        <a:cs typeface="+mn-cs"/>
      </a:defRPr>
    </a:lvl9pPr>
    <a:extLst/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7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Estilo temático 1 - Énfasis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56" autoAdjust="0"/>
    <p:restoredTop sz="94434" autoAdjust="0"/>
  </p:normalViewPr>
  <p:slideViewPr>
    <p:cSldViewPr>
      <p:cViewPr varScale="1">
        <p:scale>
          <a:sx n="74" d="100"/>
          <a:sy n="74" d="100"/>
        </p:scale>
        <p:origin x="606" y="84"/>
      </p:cViewPr>
      <p:guideLst>
        <p:guide orient="horz" pos="2160"/>
        <p:guide pos="388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es-ES" sz="1200"/>
            </a:lvl1pPr>
            <a:extLst/>
          </a:lstStyle>
          <a:p>
            <a:endParaRPr lang="es-E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es-ES" sz="1200"/>
            </a:lvl1pPr>
            <a:extLst/>
          </a:lstStyle>
          <a:p>
            <a:fld id="{A8ADFD5B-A66C-449C-B6E8-FB716D07777D}" type="datetimeFigureOut">
              <a:rPr lang="es-NI"/>
              <a:pPr/>
              <a:t>27/02/2017</a:t>
            </a:fld>
            <a:endParaRPr lang="es-E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42900" y="685800"/>
            <a:ext cx="61722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es-E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es-ES" sz="1200"/>
            </a:lvl1pPr>
            <a:extLst/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es-ES" sz="1200"/>
            </a:lvl1pPr>
            <a:extLst/>
          </a:lstStyle>
          <a:p>
            <a:fld id="{CA5D3BF3-D352-46FC-8343-31F56E6730EA}" type="slidenum">
              <a:rPr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85139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es-ES" sz="1597" kern="1200">
        <a:solidFill>
          <a:schemeClr val="tx1"/>
        </a:solidFill>
        <a:latin typeface="+mn-lt"/>
        <a:ea typeface="+mn-ea"/>
        <a:cs typeface="+mn-cs"/>
      </a:defRPr>
    </a:lvl1pPr>
    <a:lvl2pPr marL="608542" algn="l" rtl="0" latinLnBrk="0">
      <a:defRPr lang="es-ES" sz="1597" kern="1200">
        <a:solidFill>
          <a:schemeClr val="tx1"/>
        </a:solidFill>
        <a:latin typeface="+mn-lt"/>
        <a:ea typeface="+mn-ea"/>
        <a:cs typeface="+mn-cs"/>
      </a:defRPr>
    </a:lvl2pPr>
    <a:lvl3pPr marL="1217084" algn="l" rtl="0" latinLnBrk="0">
      <a:defRPr lang="es-ES" sz="1597" kern="1200">
        <a:solidFill>
          <a:schemeClr val="tx1"/>
        </a:solidFill>
        <a:latin typeface="+mn-lt"/>
        <a:ea typeface="+mn-ea"/>
        <a:cs typeface="+mn-cs"/>
      </a:defRPr>
    </a:lvl3pPr>
    <a:lvl4pPr marL="1825626" algn="l" rtl="0" latinLnBrk="0">
      <a:defRPr lang="es-ES" sz="1597" kern="1200">
        <a:solidFill>
          <a:schemeClr val="tx1"/>
        </a:solidFill>
        <a:latin typeface="+mn-lt"/>
        <a:ea typeface="+mn-ea"/>
        <a:cs typeface="+mn-cs"/>
      </a:defRPr>
    </a:lvl4pPr>
    <a:lvl5pPr marL="2434168" algn="l" rtl="0" latinLnBrk="0">
      <a:defRPr lang="es-ES" sz="1597" kern="1200">
        <a:solidFill>
          <a:schemeClr val="tx1"/>
        </a:solidFill>
        <a:latin typeface="+mn-lt"/>
        <a:ea typeface="+mn-ea"/>
        <a:cs typeface="+mn-cs"/>
      </a:defRPr>
    </a:lvl5pPr>
    <a:lvl6pPr marL="3042711" algn="l" rtl="0" latinLnBrk="0">
      <a:defRPr lang="es-ES" sz="1597" kern="1200">
        <a:solidFill>
          <a:schemeClr val="tx1"/>
        </a:solidFill>
        <a:latin typeface="+mn-lt"/>
        <a:ea typeface="+mn-ea"/>
        <a:cs typeface="+mn-cs"/>
      </a:defRPr>
    </a:lvl6pPr>
    <a:lvl7pPr marL="3651253" algn="l" rtl="0" latinLnBrk="0">
      <a:defRPr lang="es-ES" sz="1597" kern="1200">
        <a:solidFill>
          <a:schemeClr val="tx1"/>
        </a:solidFill>
        <a:latin typeface="+mn-lt"/>
        <a:ea typeface="+mn-ea"/>
        <a:cs typeface="+mn-cs"/>
      </a:defRPr>
    </a:lvl7pPr>
    <a:lvl8pPr marL="4259793" algn="l" rtl="0" latinLnBrk="0">
      <a:defRPr lang="es-ES" sz="1597" kern="1200">
        <a:solidFill>
          <a:schemeClr val="tx1"/>
        </a:solidFill>
        <a:latin typeface="+mn-lt"/>
        <a:ea typeface="+mn-ea"/>
        <a:cs typeface="+mn-cs"/>
      </a:defRPr>
    </a:lvl8pPr>
    <a:lvl9pPr marL="4868337" algn="l" rtl="0" latinLnBrk="0">
      <a:defRPr lang="es-ES" sz="1597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42900" y="685800"/>
            <a:ext cx="6172200" cy="34290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es-ES" smtClean="0"/>
              <a:pPr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332689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42900" y="685800"/>
            <a:ext cx="6172200" cy="34290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es-ES" smtClean="0"/>
              <a:pPr/>
              <a:t>10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231556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42900" y="685800"/>
            <a:ext cx="6172200" cy="34290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es-ES" smtClean="0"/>
              <a:pPr/>
              <a:t>11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374976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42900" y="685800"/>
            <a:ext cx="6172200" cy="34290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es-ES" smtClean="0"/>
              <a:pPr/>
              <a:t>12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021482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42900" y="685800"/>
            <a:ext cx="6172200" cy="34290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es-ES" smtClean="0"/>
              <a:pPr/>
              <a:t>13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299730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42900" y="685800"/>
            <a:ext cx="6172200" cy="34290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es-ES" smtClean="0"/>
              <a:pPr/>
              <a:t>14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58430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42900" y="685800"/>
            <a:ext cx="6172200" cy="34290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es-ES" smtClean="0"/>
              <a:pPr/>
              <a:t>15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193184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42900" y="685800"/>
            <a:ext cx="6172200" cy="34290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es-ES" smtClean="0"/>
              <a:pPr/>
              <a:t>16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897266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42900" y="685800"/>
            <a:ext cx="6172200" cy="34290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es-ES" smtClean="0"/>
              <a:pPr/>
              <a:t>17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91153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42900" y="685800"/>
            <a:ext cx="6172200" cy="34290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es-ES" smtClean="0"/>
              <a:pPr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540250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42900" y="685800"/>
            <a:ext cx="6172200" cy="34290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es-ES" smtClean="0"/>
              <a:pPr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53136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42900" y="685800"/>
            <a:ext cx="6172200" cy="34290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es-ES" smtClean="0"/>
              <a:pPr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78869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42900" y="685800"/>
            <a:ext cx="6172200" cy="34290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es-ES" smtClean="0"/>
              <a:pPr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650580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42900" y="685800"/>
            <a:ext cx="6172200" cy="34290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es-ES" smtClean="0"/>
              <a:pPr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42267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42900" y="685800"/>
            <a:ext cx="6172200" cy="34290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s-ES" dirty="0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es-ES" smtClean="0"/>
              <a:pPr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955250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42900" y="685800"/>
            <a:ext cx="6172200" cy="34290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es-ES" smtClean="0"/>
              <a:pPr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320202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42900" y="685800"/>
            <a:ext cx="6172200" cy="34290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es-ES" smtClean="0"/>
              <a:pPr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79141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" y="5971032"/>
            <a:ext cx="123444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s-ES" sz="2432"/>
          </a:p>
        </p:txBody>
      </p:sp>
      <p:sp>
        <p:nvSpPr>
          <p:cNvPr id="10" name="Rectangle 9"/>
          <p:cNvSpPr/>
          <p:nvPr/>
        </p:nvSpPr>
        <p:spPr>
          <a:xfrm>
            <a:off x="-12345" y="6053328"/>
            <a:ext cx="3036722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s-ES" sz="2432"/>
          </a:p>
        </p:txBody>
      </p:sp>
      <p:sp>
        <p:nvSpPr>
          <p:cNvPr id="11" name="Rectangle 10"/>
          <p:cNvSpPr/>
          <p:nvPr/>
        </p:nvSpPr>
        <p:spPr>
          <a:xfrm>
            <a:off x="3184857" y="6044184"/>
            <a:ext cx="9159545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s-ES" sz="2432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188970" y="6050037"/>
            <a:ext cx="8795385" cy="685800"/>
          </a:xfrm>
        </p:spPr>
        <p:txBody>
          <a:bodyPr anchor="ctr"/>
          <a:lstStyle>
            <a:lvl1pPr marL="0" indent="0" algn="l" eaLnBrk="1" latinLnBrk="0" hangingPunct="1">
              <a:buNone/>
              <a:defRPr kumimoji="0" lang="es-ES" sz="2842">
                <a:solidFill>
                  <a:srgbClr val="FFFFFF"/>
                </a:solidFill>
              </a:defRPr>
            </a:lvl1pPr>
            <a:lvl2pPr marL="464023" indent="0" algn="ctr" eaLnBrk="1" latinLnBrk="0" hangingPunct="1">
              <a:buNone/>
            </a:lvl2pPr>
            <a:lvl3pPr marL="928049" indent="0" algn="ctr" eaLnBrk="1" latinLnBrk="0" hangingPunct="1">
              <a:buNone/>
            </a:lvl3pPr>
            <a:lvl4pPr marL="1392072" indent="0" algn="ctr" eaLnBrk="1" latinLnBrk="0" hangingPunct="1">
              <a:buNone/>
            </a:lvl4pPr>
            <a:lvl5pPr marL="1856096" indent="0" algn="ctr" eaLnBrk="1" latinLnBrk="0" hangingPunct="1">
              <a:buNone/>
            </a:lvl5pPr>
            <a:lvl6pPr marL="2320120" indent="0" algn="ctr" eaLnBrk="1" latinLnBrk="0" hangingPunct="1">
              <a:buNone/>
            </a:lvl6pPr>
            <a:lvl7pPr marL="2784145" indent="0" algn="ctr" eaLnBrk="1" latinLnBrk="0" hangingPunct="1">
              <a:buNone/>
            </a:lvl7pPr>
            <a:lvl8pPr marL="3248168" indent="0" algn="ctr" eaLnBrk="1" latinLnBrk="0" hangingPunct="1">
              <a:buNone/>
            </a:lvl8pPr>
            <a:lvl9pPr marL="3712193" indent="0" algn="ctr" eaLnBrk="1" latinLnBrk="0" hangingPunct="1">
              <a:buNone/>
            </a:lvl9pPr>
            <a:extLst/>
          </a:lstStyle>
          <a:p>
            <a:pPr eaLnBrk="1" latinLnBrk="0" hangingPunct="1"/>
            <a:r>
              <a:rPr lang="es-ES" smtClean="0"/>
              <a:t>Haga clic para modificar el estilo de subtítulo del patrón</a:t>
            </a:r>
            <a:endParaRPr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02869" y="6068699"/>
            <a:ext cx="2777491" cy="685800"/>
          </a:xfrm>
        </p:spPr>
        <p:txBody>
          <a:bodyPr>
            <a:noAutofit/>
          </a:bodyPr>
          <a:lstStyle>
            <a:lvl1pPr algn="ctr" eaLnBrk="1" latinLnBrk="0" hangingPunct="1">
              <a:defRPr kumimoji="0" lang="es-ES" sz="2030">
                <a:solidFill>
                  <a:srgbClr val="FFFFFF"/>
                </a:solidFill>
              </a:defRPr>
            </a:lvl1pPr>
            <a:extLst/>
          </a:lstStyle>
          <a:p>
            <a:pPr algn="ctr"/>
            <a:fld id="{047E157E-8DCB-4F70-A0AF-5EB586A91DD4}" type="datetime1">
              <a:rPr kumimoji="0" lang="es-ES">
                <a:solidFill>
                  <a:srgbClr val="FFFFFF"/>
                </a:solidFill>
              </a:rPr>
              <a:pPr algn="ctr"/>
              <a:t>27/02/2017</a:t>
            </a:fld>
            <a:endParaRPr kumimoji="0" lang="es-ES" sz="2030">
              <a:solidFill>
                <a:srgbClr val="FFFFFF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15282" y="236544"/>
            <a:ext cx="7920989" cy="365125"/>
          </a:xfrm>
        </p:spPr>
        <p:txBody>
          <a:bodyPr/>
          <a:lstStyle>
            <a:lvl1pPr algn="r" eaLnBrk="1" latinLnBrk="0" hangingPunct="1">
              <a:defRPr kumimoji="0" lang="es-ES">
                <a:solidFill>
                  <a:schemeClr val="tx2"/>
                </a:solidFill>
              </a:defRPr>
            </a:lvl1pPr>
            <a:extLst/>
          </a:lstStyle>
          <a:p>
            <a:pPr algn="r"/>
            <a:endParaRPr kumimoji="0" lang="es-ES">
              <a:solidFill>
                <a:schemeClr val="tx2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0801350" y="228600"/>
            <a:ext cx="1131570" cy="381000"/>
          </a:xfrm>
        </p:spPr>
        <p:txBody>
          <a:bodyPr/>
          <a:lstStyle>
            <a:lvl1pPr eaLnBrk="1" latinLnBrk="0" hangingPunct="1">
              <a:defRPr kumimoji="0" lang="es-ES">
                <a:solidFill>
                  <a:schemeClr val="tx2"/>
                </a:solidFill>
              </a:defRPr>
            </a:lvl1pPr>
            <a:extLst/>
          </a:lstStyle>
          <a:p>
            <a:fld id="{8F82E0A0-C266-4798-8C8F-B9F91E9DA37E}" type="slidenum">
              <a:rPr kumimoji="0" lang="es-ES">
                <a:solidFill>
                  <a:schemeClr val="tx2"/>
                </a:solidFill>
              </a:rPr>
              <a:pPr/>
              <a:t>‹Nº›</a:t>
            </a:fld>
            <a:endParaRPr kumimoji="0" lang="es-ES">
              <a:solidFill>
                <a:schemeClr val="tx2"/>
              </a:solidFill>
            </a:endParaRPr>
          </a:p>
        </p:txBody>
      </p:sp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3188970" y="3124200"/>
            <a:ext cx="8743950" cy="2717800"/>
          </a:xfrm>
        </p:spPr>
        <p:txBody>
          <a:bodyPr rtlCol="0" anchor="b"/>
          <a:lstStyle>
            <a:lvl1pPr eaLnBrk="1" latinLnBrk="0" hangingPunct="1">
              <a:defRPr kumimoji="0" lang="es-ES" cap="all" baseline="0"/>
            </a:lvl1pPr>
            <a:extLst/>
          </a:lstStyle>
          <a:p>
            <a:pPr eaLnBrk="1" latinLnBrk="0" hangingPunct="1"/>
            <a:r>
              <a:rPr lang="es-ES" smtClean="0"/>
              <a:t>Haga clic para modificar el estilo de título del patrón</a:t>
            </a:r>
            <a:endParaRPr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1408872" y="157480"/>
            <a:ext cx="10595978" cy="1255296"/>
          </a:xfrm>
        </p:spPr>
        <p:txBody>
          <a:bodyPr>
            <a:noAutofit/>
          </a:bodyPr>
          <a:lstStyle>
            <a:lvl1pPr algn="ctr">
              <a:defRPr sz="3551" b="1">
                <a:solidFill>
                  <a:srgbClr val="0067B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extLst/>
          </a:lstStyle>
          <a:p>
            <a:pPr eaLnBrk="1" latinLnBrk="0" hangingPunct="1"/>
            <a:r>
              <a:rPr lang="es-ES" dirty="0" smtClean="0"/>
              <a:t>Haga clic para modificar el estilo de título del patrón</a:t>
            </a:r>
            <a:endParaRPr dirty="0"/>
          </a:p>
        </p:txBody>
      </p:sp>
      <p:sp>
        <p:nvSpPr>
          <p:cNvPr id="3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606EA6-EFEA-4C30-9264-4F9291A5780D}" type="datetime1">
              <a:rPr lang="es-NI"/>
              <a:pPr/>
              <a:t>27/02/2017</a:t>
            </a:fld>
            <a:endParaRPr kumimoji="0" lang="es-ES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ctr"/>
            <a:fld id="{8F82E0A0-C266-4798-8C8F-B9F91E9DA37E}" type="slidenum">
              <a:rPr kumimoji="0" lang="es-ES" sz="1421" b="1">
                <a:solidFill>
                  <a:srgbClr val="FFFFFF"/>
                </a:solidFill>
              </a:rPr>
              <a:pPr algn="ctr"/>
              <a:t>‹Nº›</a:t>
            </a:fld>
            <a:endParaRPr kumimoji="0" lang="es-ES"/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631187" y="1803400"/>
            <a:ext cx="11373663" cy="4368800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/>
          </a:p>
        </p:txBody>
      </p:sp>
      <p:pic>
        <p:nvPicPr>
          <p:cNvPr id="8" name="7 Imagen" descr="LOGO NUEVO CCPN OCT201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7513" y="43896"/>
            <a:ext cx="1410451" cy="1381341"/>
          </a:xfrm>
          <a:prstGeom prst="rect">
            <a:avLst/>
          </a:prstGeom>
        </p:spPr>
      </p:pic>
      <p:sp>
        <p:nvSpPr>
          <p:cNvPr id="6" name="5 Rectángulo"/>
          <p:cNvSpPr/>
          <p:nvPr userDrawn="1"/>
        </p:nvSpPr>
        <p:spPr>
          <a:xfrm>
            <a:off x="2" y="6693368"/>
            <a:ext cx="12344400" cy="1646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NI" sz="2432"/>
          </a:p>
        </p:txBody>
      </p:sp>
      <p:sp>
        <p:nvSpPr>
          <p:cNvPr id="9" name="8 CuadroTexto"/>
          <p:cNvSpPr txBox="1"/>
          <p:nvPr userDrawn="1"/>
        </p:nvSpPr>
        <p:spPr>
          <a:xfrm>
            <a:off x="533977" y="6309326"/>
            <a:ext cx="7388021" cy="279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280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NI" sz="1218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Colegio de Contadores Públicos de Nicaragua – www.ccpn.org.ni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51662" y="2743206"/>
            <a:ext cx="9616203" cy="1673225"/>
          </a:xfrm>
        </p:spPr>
        <p:txBody>
          <a:bodyPr anchor="t"/>
          <a:lstStyle>
            <a:lvl1pPr eaLnBrk="1" latinLnBrk="0" hangingPunct="1">
              <a:buNone/>
              <a:defRPr kumimoji="0" lang="es-ES" sz="2842">
                <a:solidFill>
                  <a:schemeClr val="tx2"/>
                </a:solidFill>
              </a:defRPr>
            </a:lvl1pPr>
            <a:lvl2pPr eaLnBrk="1" latinLnBrk="0" hangingPunct="1">
              <a:buNone/>
              <a:defRPr kumimoji="0" lang="es-ES" sz="1827">
                <a:solidFill>
                  <a:schemeClr val="tx1">
                    <a:tint val="75000"/>
                  </a:schemeClr>
                </a:solidFill>
              </a:defRPr>
            </a:lvl2pPr>
            <a:lvl3pPr eaLnBrk="1" latinLnBrk="0" hangingPunct="1">
              <a:buNone/>
              <a:defRPr kumimoji="0" lang="es-ES" sz="1624">
                <a:solidFill>
                  <a:schemeClr val="tx1">
                    <a:tint val="75000"/>
                  </a:schemeClr>
                </a:solidFill>
              </a:defRPr>
            </a:lvl3pPr>
            <a:lvl4pPr eaLnBrk="1" latinLnBrk="0" hangingPunct="1">
              <a:buNone/>
              <a:defRPr kumimoji="0" lang="es-ES" sz="1421">
                <a:solidFill>
                  <a:schemeClr val="tx1">
                    <a:tint val="75000"/>
                  </a:schemeClr>
                </a:solidFill>
              </a:defRPr>
            </a:lvl4pPr>
            <a:lvl5pPr eaLnBrk="1" latinLnBrk="0" hangingPunct="1">
              <a:buNone/>
              <a:defRPr kumimoji="0" lang="es-ES" sz="1421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</p:txBody>
      </p:sp>
      <p:sp>
        <p:nvSpPr>
          <p:cNvPr id="7" name="Rectangle 6"/>
          <p:cNvSpPr/>
          <p:nvPr/>
        </p:nvSpPr>
        <p:spPr>
          <a:xfrm>
            <a:off x="2" y="1524000"/>
            <a:ext cx="123444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s-ES" sz="2432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74879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s-ES" sz="2432"/>
          </a:p>
        </p:txBody>
      </p:sp>
      <p:sp>
        <p:nvSpPr>
          <p:cNvPr id="9" name="Rectangle 8"/>
          <p:cNvSpPr/>
          <p:nvPr/>
        </p:nvSpPr>
        <p:spPr>
          <a:xfrm>
            <a:off x="1851660" y="1600200"/>
            <a:ext cx="1049274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s-ES" sz="2432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851663" y="1600200"/>
            <a:ext cx="10287000" cy="990600"/>
          </a:xfrm>
        </p:spPr>
        <p:txBody>
          <a:bodyPr/>
          <a:lstStyle>
            <a:lvl1pPr algn="l" eaLnBrk="1" latinLnBrk="0" hangingPunct="1">
              <a:buNone/>
              <a:defRPr kumimoji="0" lang="es-ES" sz="4466" b="0" cap="none">
                <a:solidFill>
                  <a:srgbClr val="FFFFFF"/>
                </a:solidFill>
              </a:defRPr>
            </a:lvl1pPr>
            <a:extLst/>
          </a:lstStyle>
          <a:p>
            <a:r>
              <a:rPr kumimoji="0" lang="es-ES"/>
              <a:t>Haga clic para modificar el estilo de título del patrón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CF9F07-3BC7-4570-B054-79111B0A380C}" type="datetime1">
              <a:rPr lang="es-NI"/>
              <a:pPr/>
              <a:t>27/02/2017</a:t>
            </a:fld>
            <a:endParaRPr kumimoji="0" lang="es-E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2"/>
            <a:ext cx="1748790" cy="701676"/>
          </a:xfrm>
        </p:spPr>
        <p:txBody>
          <a:bodyPr>
            <a:noAutofit/>
          </a:bodyPr>
          <a:lstStyle>
            <a:lvl1pPr eaLnBrk="1" latinLnBrk="0" hangingPunct="1">
              <a:defRPr kumimoji="0" lang="es-ES" sz="2436">
                <a:solidFill>
                  <a:srgbClr val="FFFFFF"/>
                </a:solidFill>
              </a:defRPr>
            </a:lvl1pPr>
            <a:extLst/>
          </a:lstStyle>
          <a:p>
            <a:pPr algn="ctr"/>
            <a:fld id="{8F82E0A0-C266-4798-8C8F-B9F91E9DA37E}" type="slidenum">
              <a:rPr kumimoji="0" lang="es-ES" sz="2436" b="1">
                <a:solidFill>
                  <a:srgbClr val="FFFFFF"/>
                </a:solidFill>
              </a:rPr>
              <a:pPr algn="ctr"/>
              <a:t>‹Nº›</a:t>
            </a:fld>
            <a:endParaRPr kumimoji="0" lang="es-ES" sz="2436">
              <a:solidFill>
                <a:srgbClr val="FFFFFF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extLst/>
          </a:lstStyle>
          <a:p>
            <a:endParaRPr kumimoji="0" lang="es-ES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22960" y="1803407"/>
            <a:ext cx="5246370" cy="4358165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540617" y="1803405"/>
            <a:ext cx="5246370" cy="4358167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>
            <a:extLst/>
          </a:lstStyle>
          <a:p>
            <a:fld id="{E4606EA6-EFEA-4C30-9264-4F9291A5780D}" type="datetime1">
              <a:rPr lang="es-NI"/>
              <a:pPr/>
              <a:t>27/02/2017</a:t>
            </a:fld>
            <a:endParaRPr kumimoji="0" lang="es-E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>
            <a:extLst/>
          </a:lstStyle>
          <a:p>
            <a:pPr algn="ctr"/>
            <a:fld id="{8F82E0A0-C266-4798-8C8F-B9F91E9DA37E}" type="slidenum">
              <a:rPr kumimoji="0" lang="es-ES" sz="1421" b="1">
                <a:solidFill>
                  <a:srgbClr val="FFFFFF"/>
                </a:solidFill>
              </a:rPr>
              <a:pPr algn="ctr"/>
              <a:t>‹Nº›</a:t>
            </a:fld>
            <a:endParaRPr kumimoji="0" lang="es-E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>
            <a:extLst/>
          </a:lstStyle>
          <a:p>
            <a:endParaRPr kumimoji="0" lang="es-ES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075" y="157480"/>
            <a:ext cx="11007090" cy="1341120"/>
          </a:xfrm>
        </p:spPr>
        <p:txBody>
          <a:bodyPr anchor="b"/>
          <a:lstStyle>
            <a:lvl1pPr eaLnBrk="1" latinLnBrk="0" hangingPunct="1">
              <a:defRPr kumimoji="0" lang="es-ES"/>
            </a:lvl1pPr>
            <a:extLst/>
          </a:lstStyle>
          <a:p>
            <a:pPr eaLnBrk="1" latinLnBrk="0" hangingPunct="1"/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822960" y="2559757"/>
            <a:ext cx="5246370" cy="3505200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480810" y="2559757"/>
            <a:ext cx="5246370" cy="3505200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>
            <a:extLst/>
          </a:lstStyle>
          <a:p>
            <a:fld id="{E4606EA6-EFEA-4C30-9264-4F9291A5780D}" type="datetime1">
              <a:rPr lang="es-NI"/>
              <a:pPr/>
              <a:t>27/02/2017</a:t>
            </a:fld>
            <a:endParaRPr kumimoji="0" lang="es-E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>
            <a:extLst/>
          </a:lstStyle>
          <a:p>
            <a:pPr algn="ctr"/>
            <a:fld id="{8F82E0A0-C266-4798-8C8F-B9F91E9DA37E}" type="slidenum">
              <a:rPr kumimoji="0" lang="es-ES" sz="1421" b="1">
                <a:solidFill>
                  <a:srgbClr val="FFFFFF"/>
                </a:solidFill>
              </a:rPr>
              <a:pPr algn="ctr"/>
              <a:t>‹Nº›</a:t>
            </a:fld>
            <a:endParaRPr kumimoji="0" lang="es-E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>
            <a:extLst/>
          </a:lstStyle>
          <a:p>
            <a:endParaRPr kumimoji="0" lang="es-E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8"/>
          </p:nvPr>
        </p:nvSpPr>
        <p:spPr>
          <a:xfrm>
            <a:off x="822960" y="1816383"/>
            <a:ext cx="5246370" cy="707136"/>
          </a:xfrm>
          <a:solidFill>
            <a:schemeClr val="accent2"/>
          </a:solidFill>
        </p:spPr>
        <p:txBody>
          <a:bodyPr rtlCol="0" anchor="ctr"/>
          <a:lstStyle>
            <a:lvl1pPr eaLnBrk="1" latinLnBrk="0" hangingPunct="1">
              <a:buFontTx/>
              <a:buNone/>
              <a:defRPr kumimoji="0" lang="es-ES" sz="2030" b="1">
                <a:solidFill>
                  <a:srgbClr val="FFFFFF"/>
                </a:solidFill>
              </a:defRPr>
            </a:lvl1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6480810" y="1816383"/>
            <a:ext cx="5246370" cy="707136"/>
          </a:xfrm>
          <a:solidFill>
            <a:schemeClr val="accent4"/>
          </a:solidFill>
        </p:spPr>
        <p:txBody>
          <a:bodyPr rtlCol="0" anchor="ctr"/>
          <a:lstStyle>
            <a:lvl1pPr eaLnBrk="1" latinLnBrk="0" hangingPunct="1">
              <a:buFontTx/>
              <a:buNone/>
              <a:defRPr kumimoji="0" lang="es-ES" sz="2030" b="1">
                <a:solidFill>
                  <a:srgbClr val="FFFFFF"/>
                </a:solidFill>
              </a:defRPr>
            </a:lvl1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  <p:transition spd="slow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FADB5D-B7A0-47E3-AD2D-B1A6F8614213}" type="datetime1">
              <a:rPr lang="es-NI"/>
              <a:pPr/>
              <a:t>27/02/2017</a:t>
            </a:fld>
            <a:endParaRPr kumimoji="0"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es-ES">
                <a:solidFill>
                  <a:srgbClr val="FFFFFF"/>
                </a:solidFill>
              </a:defRPr>
            </a:lvl1pPr>
            <a:extLst/>
          </a:lstStyle>
          <a:p>
            <a:fld id="{A3F7CB7D-F184-43C7-B6FD-03D728E1BBFF}" type="slidenum">
              <a:rPr kumimoji="0" lang="es-ES">
                <a:solidFill>
                  <a:srgbClr val="FFFFFF"/>
                </a:solidFill>
              </a:rPr>
              <a:pPr/>
              <a:t>‹Nº›</a:t>
            </a:fld>
            <a:endParaRPr kumimoji="0" lang="es-E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968126-03FC-49C0-B9B8-2B561CCC3D90}" type="datetime1">
              <a:rPr lang="es-NI"/>
              <a:pPr/>
              <a:t>27/02/2017</a:t>
            </a:fld>
            <a:endParaRPr kumimoji="0"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" y="6248400"/>
            <a:ext cx="720090" cy="381000"/>
          </a:xfrm>
        </p:spPr>
        <p:txBody>
          <a:bodyPr/>
          <a:lstStyle>
            <a:lvl1pPr eaLnBrk="1" latinLnBrk="0" hangingPunct="1">
              <a:defRPr kumimoji="0" lang="es-ES">
                <a:solidFill>
                  <a:schemeClr val="tx2"/>
                </a:solidFill>
              </a:defRPr>
            </a:lvl1pPr>
            <a:extLst/>
          </a:lstStyle>
          <a:p>
            <a:fld id="{A3F7CB7D-F184-43C7-B6FD-03D728E1BBFF}" type="slidenum">
              <a:rPr kumimoji="0" lang="es-ES">
                <a:solidFill>
                  <a:schemeClr val="tx2"/>
                </a:solidFill>
              </a:rPr>
              <a:pPr/>
              <a:t>‹Nº›</a:t>
            </a:fld>
            <a:endParaRPr kumimoji="0" lang="es-ES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slow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157480"/>
            <a:ext cx="11007090" cy="1341120"/>
          </a:xfrm>
        </p:spPr>
        <p:txBody>
          <a:bodyPr anchor="b"/>
          <a:lstStyle>
            <a:lvl1pPr algn="l" eaLnBrk="1" latinLnBrk="0" hangingPunct="1">
              <a:buNone/>
              <a:defRPr kumimoji="0" lang="es-ES" sz="4263" b="0"/>
            </a:lvl1pPr>
            <a:extLst/>
          </a:lstStyle>
          <a:p>
            <a:pPr eaLnBrk="1" latinLnBrk="0" hangingPunct="1"/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9A8198-4617-485E-9585-4840B69DBBA6}" type="datetime1">
              <a:rPr lang="es-NI"/>
              <a:pPr/>
              <a:t>27/02/2017</a:t>
            </a:fld>
            <a:endParaRPr kumimoji="0"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es-ES">
                <a:solidFill>
                  <a:srgbClr val="FFFFFF"/>
                </a:solidFill>
              </a:defRPr>
            </a:lvl1pPr>
            <a:extLst/>
          </a:lstStyle>
          <a:p>
            <a:fld id="{A3F7CB7D-F184-43C7-B6FD-03D728E1BBFF}" type="slidenum">
              <a:rPr kumimoji="0" lang="es-ES">
                <a:solidFill>
                  <a:srgbClr val="FFFFFF"/>
                </a:solidFill>
              </a:rPr>
              <a:pPr/>
              <a:t>‹Nº›</a:t>
            </a:fld>
            <a:endParaRPr kumimoji="0" lang="es-ES">
              <a:solidFill>
                <a:srgbClr val="FFFFFF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2" y="1905000"/>
            <a:ext cx="2160270" cy="41656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 eaLnBrk="1" latinLnBrk="0" hangingPunct="1">
              <a:spcAft>
                <a:spcPts val="1015"/>
              </a:spcAft>
              <a:buNone/>
              <a:defRPr kumimoji="0" lang="es-ES" sz="1827"/>
            </a:lvl1pPr>
            <a:lvl2pPr eaLnBrk="1" latinLnBrk="0" hangingPunct="1">
              <a:buNone/>
              <a:defRPr kumimoji="0" lang="es-ES" sz="1218"/>
            </a:lvl2pPr>
            <a:lvl3pPr eaLnBrk="1" latinLnBrk="0" hangingPunct="1">
              <a:buNone/>
              <a:defRPr kumimoji="0" lang="es-ES" sz="1015"/>
            </a:lvl3pPr>
            <a:lvl4pPr eaLnBrk="1" latinLnBrk="0" hangingPunct="1">
              <a:buNone/>
              <a:defRPr kumimoji="0" lang="es-ES" sz="914"/>
            </a:lvl4pPr>
            <a:lvl5pPr eaLnBrk="1" latinLnBrk="0" hangingPunct="1">
              <a:buNone/>
              <a:defRPr kumimoji="0" lang="es-ES" sz="914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188971" y="1905000"/>
            <a:ext cx="8641081" cy="4267200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/>
          </a:p>
        </p:txBody>
      </p:sp>
    </p:spTree>
  </p:cSld>
  <p:clrMapOvr>
    <a:masterClrMapping/>
  </p:clrMapOvr>
  <p:transition spd="slow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02854" y="0"/>
            <a:ext cx="10241548" cy="4559808"/>
          </a:xfrm>
          <a:solidFill>
            <a:schemeClr val="tx2">
              <a:shade val="50000"/>
            </a:schemeClr>
          </a:solidFill>
          <a:ln>
            <a:noFill/>
          </a:ln>
        </p:spPr>
        <p:txBody>
          <a:bodyPr/>
          <a:lstStyle>
            <a:lvl1pPr eaLnBrk="1" latinLnBrk="0" hangingPunct="1">
              <a:buNone/>
              <a:defRPr kumimoji="0" lang="es-ES" sz="3248"/>
            </a:lvl1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s-E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60270" y="5486400"/>
            <a:ext cx="9875520" cy="685800"/>
          </a:xfrm>
        </p:spPr>
        <p:txBody>
          <a:bodyPr/>
          <a:lstStyle>
            <a:lvl1pPr marL="0" indent="0" eaLnBrk="1" latinLnBrk="0" hangingPunct="1">
              <a:buFontTx/>
              <a:buNone/>
              <a:defRPr kumimoji="0" lang="es-ES" sz="1726"/>
            </a:lvl1pPr>
            <a:lvl2pPr eaLnBrk="1" latinLnBrk="0" hangingPunct="1">
              <a:buFontTx/>
              <a:buNone/>
              <a:defRPr kumimoji="0" lang="es-ES" sz="1218"/>
            </a:lvl2pPr>
            <a:lvl3pPr eaLnBrk="1" latinLnBrk="0" hangingPunct="1">
              <a:buFontTx/>
              <a:buNone/>
              <a:defRPr kumimoji="0" lang="es-ES" sz="1015"/>
            </a:lvl3pPr>
            <a:lvl4pPr eaLnBrk="1" latinLnBrk="0" hangingPunct="1">
              <a:buFontTx/>
              <a:buNone/>
              <a:defRPr kumimoji="0" lang="es-ES" sz="914"/>
            </a:lvl4pPr>
            <a:lvl5pPr eaLnBrk="1" latinLnBrk="0" hangingPunct="1">
              <a:buFontTx/>
              <a:buNone/>
              <a:defRPr kumimoji="0" lang="es-ES" sz="914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</p:txBody>
      </p:sp>
      <p:sp>
        <p:nvSpPr>
          <p:cNvPr id="8" name="Rectangle 7"/>
          <p:cNvSpPr/>
          <p:nvPr/>
        </p:nvSpPr>
        <p:spPr>
          <a:xfrm>
            <a:off x="-12344" y="4572000"/>
            <a:ext cx="123444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s-ES" sz="2432"/>
          </a:p>
        </p:txBody>
      </p:sp>
      <p:sp>
        <p:nvSpPr>
          <p:cNvPr id="9" name="Rectangle 8"/>
          <p:cNvSpPr/>
          <p:nvPr/>
        </p:nvSpPr>
        <p:spPr>
          <a:xfrm>
            <a:off x="-12345" y="4663440"/>
            <a:ext cx="197510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s-ES" sz="2432"/>
          </a:p>
        </p:txBody>
      </p:sp>
      <p:sp>
        <p:nvSpPr>
          <p:cNvPr id="10" name="Rectangle 9"/>
          <p:cNvSpPr/>
          <p:nvPr/>
        </p:nvSpPr>
        <p:spPr>
          <a:xfrm>
            <a:off x="2086203" y="4654296"/>
            <a:ext cx="10245852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s-ES" sz="2432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0270" y="4724400"/>
            <a:ext cx="9875520" cy="609600"/>
          </a:xfrm>
        </p:spPr>
        <p:txBody>
          <a:bodyPr anchor="ctr"/>
          <a:lstStyle>
            <a:lvl1pPr algn="l" eaLnBrk="1" latinLnBrk="0" hangingPunct="1">
              <a:buNone/>
              <a:defRPr kumimoji="0" lang="es-ES" sz="2842" b="0">
                <a:solidFill>
                  <a:srgbClr val="FFFFFF"/>
                </a:solidFill>
              </a:defRPr>
            </a:lvl1pPr>
            <a:extLst/>
          </a:lstStyle>
          <a:p>
            <a:pPr eaLnBrk="1" latinLnBrk="0" hangingPunct="1"/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1954531" y="0"/>
            <a:ext cx="135788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s-ES" sz="2432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8435342" y="6248404"/>
            <a:ext cx="3600450" cy="365125"/>
          </a:xfrm>
        </p:spPr>
        <p:txBody>
          <a:bodyPr rtlCol="0"/>
          <a:lstStyle>
            <a:extLst/>
          </a:lstStyle>
          <a:p>
            <a:fld id="{E4606EA6-EFEA-4C30-9264-4F9291A5780D}" type="datetime1">
              <a:rPr lang="es-NI"/>
              <a:pPr/>
              <a:t>27/02/2017</a:t>
            </a:fld>
            <a:endParaRPr kumimoji="0" lang="es-E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53"/>
            <a:ext cx="1954530" cy="663579"/>
          </a:xfrm>
        </p:spPr>
        <p:txBody>
          <a:bodyPr rtlCol="0"/>
          <a:lstStyle>
            <a:lvl1pPr eaLnBrk="1" latinLnBrk="0" hangingPunct="1">
              <a:defRPr kumimoji="0" lang="es-ES" sz="2842"/>
            </a:lvl1pPr>
            <a:extLst/>
          </a:lstStyle>
          <a:p>
            <a:pPr algn="ctr"/>
            <a:fld id="{8F82E0A0-C266-4798-8C8F-B9F91E9DA37E}" type="slidenum">
              <a:rPr kumimoji="0" lang="es-ES" sz="2842" b="1">
                <a:solidFill>
                  <a:srgbClr val="FFFFFF"/>
                </a:solidFill>
              </a:rPr>
              <a:pPr algn="ctr"/>
              <a:t>‹Nº›</a:t>
            </a:fld>
            <a:endParaRPr kumimoji="0" lang="es-ES" sz="2842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2160272" y="6248212"/>
            <a:ext cx="6172201" cy="365125"/>
          </a:xfrm>
        </p:spPr>
        <p:txBody>
          <a:bodyPr rtlCol="0"/>
          <a:lstStyle>
            <a:extLst/>
          </a:lstStyle>
          <a:p>
            <a:endParaRPr kumimoji="0" lang="es-ES"/>
          </a:p>
        </p:txBody>
      </p:sp>
    </p:spTree>
  </p:cSld>
  <p:clrMapOvr>
    <a:masterClrMapping/>
  </p:clrMapOvr>
  <p:transition spd="slow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827075" y="1803400"/>
            <a:ext cx="11007090" cy="432308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8229602" y="6248404"/>
            <a:ext cx="360045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lang="es-ES" sz="1421">
                <a:solidFill>
                  <a:schemeClr val="tx2"/>
                </a:solidFill>
              </a:defRPr>
            </a:lvl1pPr>
            <a:extLst/>
          </a:lstStyle>
          <a:p>
            <a:fld id="{E4606EA6-EFEA-4C30-9264-4F9291A5780D}" type="datetime1">
              <a:rPr lang="es-NI"/>
              <a:pPr/>
              <a:t>27/02/2017</a:t>
            </a:fld>
            <a:endParaRPr kumimoji="0" lang="es-ES" sz="1421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822964" y="6248212"/>
            <a:ext cx="7318462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lang="es-ES" sz="1421">
                <a:solidFill>
                  <a:schemeClr val="tx2"/>
                </a:solidFill>
              </a:defRPr>
            </a:lvl1pPr>
            <a:extLst/>
          </a:lstStyle>
          <a:p>
            <a:pPr algn="r"/>
            <a:endParaRPr kumimoji="0" lang="es-ES" sz="1421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" y="1460227"/>
            <a:ext cx="123444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s-ES" sz="2432"/>
          </a:p>
        </p:txBody>
      </p:sp>
      <p:sp>
        <p:nvSpPr>
          <p:cNvPr id="8" name="Rectangle 7"/>
          <p:cNvSpPr/>
          <p:nvPr/>
        </p:nvSpPr>
        <p:spPr>
          <a:xfrm>
            <a:off x="4" y="1505947"/>
            <a:ext cx="72009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s-ES" sz="2432"/>
          </a:p>
        </p:txBody>
      </p:sp>
      <p:sp>
        <p:nvSpPr>
          <p:cNvPr id="9" name="Rectangle 8"/>
          <p:cNvSpPr/>
          <p:nvPr/>
        </p:nvSpPr>
        <p:spPr>
          <a:xfrm>
            <a:off x="797244" y="1505947"/>
            <a:ext cx="11547157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s-ES" sz="2432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" y="1498011"/>
            <a:ext cx="72009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lang="es-ES" sz="1421" b="1">
                <a:solidFill>
                  <a:srgbClr val="FFFFFF"/>
                </a:solidFill>
              </a:defRPr>
            </a:lvl1pPr>
            <a:extLst/>
          </a:lstStyle>
          <a:p>
            <a:pPr algn="ctr"/>
            <a:fld id="{8F82E0A0-C266-4798-8C8F-B9F91E9DA37E}" type="slidenum">
              <a:rPr kumimoji="0" lang="es-ES" sz="1421" b="1">
                <a:solidFill>
                  <a:srgbClr val="FFFFFF"/>
                </a:solidFill>
              </a:rPr>
              <a:pPr algn="ctr"/>
              <a:t>‹Nº›</a:t>
            </a:fld>
            <a:endParaRPr kumimoji="0" lang="es-ES" sz="1421" b="1">
              <a:solidFill>
                <a:srgbClr val="FFFFFF"/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822960" y="157480"/>
            <a:ext cx="11007090" cy="134112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pPr eaLnBrk="1" latinLnBrk="0" hangingPunct="1"/>
            <a:r>
              <a:rPr kumimoji="0" lang="es-ES" smtClean="0"/>
              <a:t>Haga clic para modificar el estilo de título del patrón</a:t>
            </a:r>
            <a:endParaRPr kumimoji="0"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slow">
    <p:zoom/>
  </p:transition>
  <p:txStyles>
    <p:titleStyle>
      <a:lvl1pPr algn="l" rtl="0" eaLnBrk="1" latinLnBrk="0" hangingPunct="1">
        <a:spcBef>
          <a:spcPct val="0"/>
        </a:spcBef>
        <a:buNone/>
        <a:defRPr kumimoji="0" lang="es-ES" sz="4263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24816" indent="-324816" algn="l" rtl="0" eaLnBrk="1" latinLnBrk="0" hangingPunct="1">
        <a:spcBef>
          <a:spcPts val="710"/>
        </a:spcBef>
        <a:buClr>
          <a:schemeClr val="accent2"/>
        </a:buClr>
        <a:buSzPct val="60000"/>
        <a:buFont typeface="Wingdings"/>
        <a:buChar char=""/>
        <a:defRPr kumimoji="0" lang="es-ES" sz="2943" kern="1200">
          <a:solidFill>
            <a:schemeClr val="tx1"/>
          </a:solidFill>
          <a:latin typeface="+mn-lt"/>
          <a:ea typeface="+mn-ea"/>
          <a:cs typeface="+mn-cs"/>
        </a:defRPr>
      </a:lvl1pPr>
      <a:lvl2pPr marL="649633" indent="-278416" algn="l" rtl="0" eaLnBrk="1" latinLnBrk="0" hangingPunct="1">
        <a:spcBef>
          <a:spcPts val="558"/>
        </a:spcBef>
        <a:buClr>
          <a:schemeClr val="accent1"/>
        </a:buClr>
        <a:buSzPct val="70000"/>
        <a:buFont typeface="Wingdings 2"/>
        <a:buChar char=""/>
        <a:defRPr kumimoji="0" lang="es-ES" sz="2639" kern="1200">
          <a:solidFill>
            <a:schemeClr val="tx1"/>
          </a:solidFill>
          <a:latin typeface="+mn-lt"/>
          <a:ea typeface="+mn-ea"/>
          <a:cs typeface="+mn-cs"/>
        </a:defRPr>
      </a:lvl2pPr>
      <a:lvl3pPr marL="928049" indent="-232012" algn="l" rtl="0" eaLnBrk="1" latinLnBrk="0" hangingPunct="1">
        <a:spcBef>
          <a:spcPts val="508"/>
        </a:spcBef>
        <a:buClr>
          <a:schemeClr val="accent2"/>
        </a:buClr>
        <a:buSzPct val="75000"/>
        <a:buFont typeface="Wingdings"/>
        <a:buChar char=""/>
        <a:defRPr kumimoji="0" lang="es-ES" sz="2333" kern="1200">
          <a:solidFill>
            <a:schemeClr val="tx1"/>
          </a:solidFill>
          <a:latin typeface="+mn-lt"/>
          <a:ea typeface="+mn-ea"/>
          <a:cs typeface="+mn-cs"/>
        </a:defRPr>
      </a:lvl3pPr>
      <a:lvl4pPr marL="1392072" indent="-232012" algn="l" rtl="0" eaLnBrk="1" latinLnBrk="0" hangingPunct="1">
        <a:spcBef>
          <a:spcPts val="406"/>
        </a:spcBef>
        <a:buClr>
          <a:schemeClr val="accent3"/>
        </a:buClr>
        <a:buSzPct val="75000"/>
        <a:buFont typeface="Wingdings"/>
        <a:buChar char=""/>
        <a:defRPr kumimoji="0" lang="es-ES" sz="2030" kern="1200">
          <a:solidFill>
            <a:schemeClr val="tx1"/>
          </a:solidFill>
          <a:latin typeface="+mn-lt"/>
          <a:ea typeface="+mn-ea"/>
          <a:cs typeface="+mn-cs"/>
        </a:defRPr>
      </a:lvl4pPr>
      <a:lvl5pPr marL="1856096" indent="-232012" algn="l" rtl="0" eaLnBrk="1" latinLnBrk="0" hangingPunct="1">
        <a:spcBef>
          <a:spcPts val="406"/>
        </a:spcBef>
        <a:buClr>
          <a:schemeClr val="accent4"/>
        </a:buClr>
        <a:buSzPct val="65000"/>
        <a:buFont typeface="Wingdings"/>
        <a:buChar char=""/>
        <a:defRPr kumimoji="0" lang="es-ES" sz="2030" kern="1200">
          <a:solidFill>
            <a:schemeClr val="tx1"/>
          </a:solidFill>
          <a:latin typeface="+mn-lt"/>
          <a:ea typeface="+mn-ea"/>
          <a:cs typeface="+mn-cs"/>
        </a:defRPr>
      </a:lvl5pPr>
      <a:lvl6pPr marL="2134512" indent="-232012" algn="l" rtl="0" eaLnBrk="1" latinLnBrk="0" hangingPunct="1">
        <a:spcBef>
          <a:spcPct val="20000"/>
        </a:spcBef>
        <a:buClr>
          <a:schemeClr val="accent1"/>
        </a:buClr>
        <a:buFont typeface="Wingdings"/>
        <a:buNone/>
        <a:defRPr kumimoji="0" lang="es-ES" sz="1827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412925" indent="-232012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lang="es-ES" sz="1827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91341" indent="-232012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lang="es-ES" sz="1827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69755" indent="-232012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lang="es-ES" sz="1827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es-ES" kern="1200">
          <a:solidFill>
            <a:schemeClr val="tx1"/>
          </a:solidFill>
          <a:latin typeface="+mn-lt"/>
          <a:ea typeface="+mn-ea"/>
          <a:cs typeface="+mn-cs"/>
        </a:defRPr>
      </a:lvl1pPr>
      <a:lvl2pPr marL="464023" algn="l" rtl="0" eaLnBrk="1" latinLnBrk="0" hangingPunct="1">
        <a:defRPr kumimoji="0" lang="es-ES" kern="1200">
          <a:solidFill>
            <a:schemeClr val="tx1"/>
          </a:solidFill>
          <a:latin typeface="+mn-lt"/>
          <a:ea typeface="+mn-ea"/>
          <a:cs typeface="+mn-cs"/>
        </a:defRPr>
      </a:lvl2pPr>
      <a:lvl3pPr marL="928049" algn="l" rtl="0" eaLnBrk="1" latinLnBrk="0" hangingPunct="1">
        <a:defRPr kumimoji="0" lang="es-ES" kern="1200">
          <a:solidFill>
            <a:schemeClr val="tx1"/>
          </a:solidFill>
          <a:latin typeface="+mn-lt"/>
          <a:ea typeface="+mn-ea"/>
          <a:cs typeface="+mn-cs"/>
        </a:defRPr>
      </a:lvl3pPr>
      <a:lvl4pPr marL="1392072" algn="l" rtl="0" eaLnBrk="1" latinLnBrk="0" hangingPunct="1">
        <a:defRPr kumimoji="0" lang="es-ES" kern="1200">
          <a:solidFill>
            <a:schemeClr val="tx1"/>
          </a:solidFill>
          <a:latin typeface="+mn-lt"/>
          <a:ea typeface="+mn-ea"/>
          <a:cs typeface="+mn-cs"/>
        </a:defRPr>
      </a:lvl4pPr>
      <a:lvl5pPr marL="1856096" algn="l" rtl="0" eaLnBrk="1" latinLnBrk="0" hangingPunct="1">
        <a:defRPr kumimoji="0" lang="es-ES" kern="1200">
          <a:solidFill>
            <a:schemeClr val="tx1"/>
          </a:solidFill>
          <a:latin typeface="+mn-lt"/>
          <a:ea typeface="+mn-ea"/>
          <a:cs typeface="+mn-cs"/>
        </a:defRPr>
      </a:lvl5pPr>
      <a:lvl6pPr marL="2320120" algn="l" rtl="0" eaLnBrk="1" latinLnBrk="0" hangingPunct="1">
        <a:defRPr kumimoji="0" lang="es-ES" kern="1200">
          <a:solidFill>
            <a:schemeClr val="tx1"/>
          </a:solidFill>
          <a:latin typeface="+mn-lt"/>
          <a:ea typeface="+mn-ea"/>
          <a:cs typeface="+mn-cs"/>
        </a:defRPr>
      </a:lvl6pPr>
      <a:lvl7pPr marL="2784145" algn="l" rtl="0" eaLnBrk="1" latinLnBrk="0" hangingPunct="1">
        <a:defRPr kumimoji="0" lang="es-ES" kern="1200">
          <a:solidFill>
            <a:schemeClr val="tx1"/>
          </a:solidFill>
          <a:latin typeface="+mn-lt"/>
          <a:ea typeface="+mn-ea"/>
          <a:cs typeface="+mn-cs"/>
        </a:defRPr>
      </a:lvl7pPr>
      <a:lvl8pPr marL="3248168" algn="l" rtl="0" eaLnBrk="1" latinLnBrk="0" hangingPunct="1">
        <a:defRPr kumimoji="0" lang="es-ES" kern="1200">
          <a:solidFill>
            <a:schemeClr val="tx1"/>
          </a:solidFill>
          <a:latin typeface="+mn-lt"/>
          <a:ea typeface="+mn-ea"/>
          <a:cs typeface="+mn-cs"/>
        </a:defRPr>
      </a:lvl8pPr>
      <a:lvl9pPr marL="3712193" algn="l" rtl="0" eaLnBrk="1" latinLnBrk="0" hangingPunct="1">
        <a:defRPr kumimoji="0" lang="es-ES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3.emf"/><Relationship Id="rId4" Type="http://schemas.openxmlformats.org/officeDocument/2006/relationships/oleObject" Target="../embeddings/Hoja_de_c_lculo_de_Microsoft_Excel_97-20031.xls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4.emf"/><Relationship Id="rId5" Type="http://schemas.openxmlformats.org/officeDocument/2006/relationships/package" Target="../embeddings/Hoja_de_c_lculo_de_Microsoft_Excel1.xlsx"/><Relationship Id="rId4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LOGO NUEVO CCPN OCT20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9456" y="1728004"/>
            <a:ext cx="2117185" cy="2099405"/>
          </a:xfrm>
          <a:prstGeom prst="rect">
            <a:avLst/>
          </a:prstGeom>
        </p:spPr>
      </p:pic>
      <p:sp>
        <p:nvSpPr>
          <p:cNvPr id="6" name="5 Subtítulo"/>
          <p:cNvSpPr>
            <a:spLocks noGrp="1"/>
          </p:cNvSpPr>
          <p:nvPr>
            <p:ph type="subTitle" idx="1"/>
          </p:nvPr>
        </p:nvSpPr>
        <p:spPr>
          <a:xfrm>
            <a:off x="3188970" y="6050037"/>
            <a:ext cx="9155430" cy="685800"/>
          </a:xfrm>
        </p:spPr>
        <p:txBody>
          <a:bodyPr>
            <a:normAutofit lnSpcReduction="10000"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endParaRPr lang="en-US" sz="1827" b="1" i="1" dirty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sz="2436" b="1" i="1" dirty="0" err="1">
                <a:solidFill>
                  <a:schemeClr val="bg1"/>
                </a:solidFill>
                <a:latin typeface="Garamond" panose="02020404030301010803" pitchFamily="18" charset="0"/>
              </a:rPr>
              <a:t>Disertador</a:t>
            </a:r>
            <a:r>
              <a:rPr lang="en-US" sz="2436" b="1" i="1" dirty="0">
                <a:solidFill>
                  <a:schemeClr val="bg1"/>
                </a:solidFill>
                <a:latin typeface="Garamond" panose="02020404030301010803" pitchFamily="18" charset="0"/>
              </a:rPr>
              <a:t>: Reynaldo Solórzano Hernández, Esp.</a:t>
            </a:r>
            <a:endParaRPr lang="es-US" sz="2436" b="1" i="1" dirty="0">
              <a:solidFill>
                <a:schemeClr val="bg1"/>
              </a:solidFill>
              <a:latin typeface="Garamond" panose="02020404030301010803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endParaRPr lang="en-US" sz="1827" b="1" i="1" dirty="0">
              <a:solidFill>
                <a:schemeClr val="bg1"/>
              </a:solidFill>
              <a:latin typeface="Garamond" panose="02020404030301010803" pitchFamily="18" charset="0"/>
            </a:endParaRPr>
          </a:p>
          <a:p>
            <a:pPr algn="ctr"/>
            <a:endParaRPr lang="es-NI" sz="1421" dirty="0">
              <a:solidFill>
                <a:schemeClr val="bg1"/>
              </a:solidFill>
            </a:endParaRPr>
          </a:p>
        </p:txBody>
      </p:sp>
      <p:sp>
        <p:nvSpPr>
          <p:cNvPr id="8" name="Rectangle 3"/>
          <p:cNvSpPr txBox="1">
            <a:spLocks/>
          </p:cNvSpPr>
          <p:nvPr/>
        </p:nvSpPr>
        <p:spPr>
          <a:xfrm>
            <a:off x="2256641" y="211462"/>
            <a:ext cx="8411202" cy="604240"/>
          </a:xfrm>
          <a:prstGeom prst="rect">
            <a:avLst/>
          </a:prstGeom>
        </p:spPr>
        <p:txBody>
          <a:bodyPr vert="horz" rtlCol="0" anchor="b">
            <a:normAutofit fontScale="97500" lnSpcReduction="10000"/>
          </a:bodyPr>
          <a:lstStyle>
            <a:extLst/>
          </a:lstStyle>
          <a:p>
            <a:pPr algn="ctr" defTabSz="928049">
              <a:spcBef>
                <a:spcPct val="0"/>
              </a:spcBef>
              <a:defRPr/>
            </a:pPr>
            <a:r>
              <a:rPr sz="3654" dirty="0">
                <a:solidFill>
                  <a:schemeClr val="accent2">
                    <a:lumMod val="50000"/>
                  </a:schemeClr>
                </a:solidFill>
                <a:latin typeface="Centaur" pitchFamily="18" charset="0"/>
                <a:ea typeface="+mj-ea"/>
                <a:cs typeface="+mj-cs"/>
              </a:rPr>
              <a:t>Colegio de Contadores Públicos de Nicaragua</a:t>
            </a:r>
            <a:endParaRPr lang="es-ES" sz="3654" dirty="0">
              <a:solidFill>
                <a:schemeClr val="accent2">
                  <a:lumMod val="50000"/>
                </a:schemeClr>
              </a:solidFill>
              <a:latin typeface="Centaur" pitchFamily="18" charset="0"/>
              <a:ea typeface="+mj-ea"/>
              <a:cs typeface="+mj-cs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3867944" y="831561"/>
            <a:ext cx="4640631" cy="5935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NI" sz="1624" b="1" dirty="0">
                <a:solidFill>
                  <a:schemeClr val="accent2">
                    <a:lumMod val="50000"/>
                  </a:schemeClr>
                </a:solidFill>
                <a:latin typeface="Centaur" pitchFamily="18" charset="0"/>
                <a:ea typeface="+mj-ea"/>
                <a:cs typeface="+mj-cs"/>
              </a:rPr>
              <a:t>Rector de la Profesión en Nicaragua</a:t>
            </a:r>
          </a:p>
          <a:p>
            <a:pPr algn="ctr"/>
            <a:r>
              <a:rPr lang="es-NI" sz="1624" b="1" dirty="0">
                <a:solidFill>
                  <a:schemeClr val="accent2">
                    <a:lumMod val="50000"/>
                  </a:schemeClr>
                </a:solidFill>
                <a:latin typeface="Centaur" pitchFamily="18" charset="0"/>
                <a:ea typeface="+mj-ea"/>
                <a:cs typeface="+mj-cs"/>
              </a:rPr>
              <a:t>Fundado el 14 de Abril de 1959</a:t>
            </a:r>
          </a:p>
        </p:txBody>
      </p:sp>
      <p:sp>
        <p:nvSpPr>
          <p:cNvPr id="12" name="CuadroTexto 11"/>
          <p:cNvSpPr txBox="1"/>
          <p:nvPr/>
        </p:nvSpPr>
        <p:spPr>
          <a:xfrm>
            <a:off x="1707704" y="2054537"/>
            <a:ext cx="104844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US" sz="3200" b="1" i="1" dirty="0">
                <a:latin typeface="Garamond" panose="02020404030301010803" pitchFamily="18" charset="0"/>
              </a:rPr>
              <a:t>Análisis Financiero con Enfoque al Sector Bancario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8024" y="2702888"/>
            <a:ext cx="3533995" cy="2350517"/>
          </a:xfrm>
          <a:prstGeom prst="rect">
            <a:avLst/>
          </a:prstGeo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3688" y="0"/>
            <a:ext cx="9383786" cy="6830158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555576" y="2954055"/>
            <a:ext cx="936104" cy="461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latin typeface="Garamond" panose="02020404030301010803" pitchFamily="18" charset="0"/>
              </a:rPr>
              <a:t>MUC</a:t>
            </a:r>
            <a:endParaRPr lang="es-US" b="1" i="1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8231378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AutoShape 38"/>
          <p:cNvSpPr>
            <a:spLocks noChangeArrowheads="1"/>
          </p:cNvSpPr>
          <p:nvPr/>
        </p:nvSpPr>
        <p:spPr bwMode="ltGray">
          <a:xfrm rot="5400000">
            <a:off x="-2455860" y="-257971"/>
            <a:ext cx="4824412" cy="5340352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1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-1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 sz="2000" b="1" i="1" kern="0" dirty="0">
              <a:solidFill>
                <a:sysClr val="windowText" lastClr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56" name="Group 39"/>
          <p:cNvGrpSpPr>
            <a:grpSpLocks/>
          </p:cNvGrpSpPr>
          <p:nvPr/>
        </p:nvGrpSpPr>
        <p:grpSpPr bwMode="auto">
          <a:xfrm>
            <a:off x="389825" y="4768722"/>
            <a:ext cx="4857283" cy="508000"/>
            <a:chOff x="891" y="1175"/>
            <a:chExt cx="3156" cy="320"/>
          </a:xfrm>
        </p:grpSpPr>
        <p:grpSp>
          <p:nvGrpSpPr>
            <p:cNvPr id="57" name="Group 40"/>
            <p:cNvGrpSpPr>
              <a:grpSpLocks/>
            </p:cNvGrpSpPr>
            <p:nvPr/>
          </p:nvGrpSpPr>
          <p:grpSpPr bwMode="auto">
            <a:xfrm>
              <a:off x="891" y="1175"/>
              <a:ext cx="3156" cy="320"/>
              <a:chOff x="1258" y="1081"/>
              <a:chExt cx="3156" cy="320"/>
            </a:xfrm>
          </p:grpSpPr>
          <p:sp>
            <p:nvSpPr>
              <p:cNvPr id="60" name="Oval 41"/>
              <p:cNvSpPr>
                <a:spLocks noChangeArrowheads="1"/>
              </p:cNvSpPr>
              <p:nvPr/>
            </p:nvSpPr>
            <p:spPr bwMode="gray">
              <a:xfrm>
                <a:off x="1258" y="1091"/>
                <a:ext cx="304" cy="303"/>
              </a:xfrm>
              <a:prstGeom prst="ellipse">
                <a:avLst/>
              </a:prstGeom>
              <a:gradFill rotWithShape="1">
                <a:gsLst>
                  <a:gs pos="0">
                    <a:srgbClr val="93C052">
                      <a:gamma/>
                      <a:shade val="25490"/>
                      <a:invGamma/>
                    </a:srgbClr>
                  </a:gs>
                  <a:gs pos="100000">
                    <a:srgbClr val="93C05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2000" b="1" i="1" kern="0" dirty="0">
                  <a:solidFill>
                    <a:sysClr val="windowText" lastClr="000000"/>
                  </a:solidFill>
                  <a:latin typeface="Garamond" panose="02020404030301010803" pitchFamily="18" charset="0"/>
                </a:endParaRPr>
              </a:p>
            </p:txBody>
          </p:sp>
          <p:sp>
            <p:nvSpPr>
              <p:cNvPr id="61" name="AutoShape 42"/>
              <p:cNvSpPr>
                <a:spLocks noChangeArrowheads="1"/>
              </p:cNvSpPr>
              <p:nvPr/>
            </p:nvSpPr>
            <p:spPr bwMode="gray">
              <a:xfrm>
                <a:off x="1491" y="1081"/>
                <a:ext cx="2923" cy="32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93C052"/>
                  </a:gs>
                  <a:gs pos="100000">
                    <a:srgbClr val="93C052">
                      <a:gamma/>
                      <a:tint val="0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2000" b="1" i="1" kern="0" dirty="0">
                  <a:solidFill>
                    <a:sysClr val="windowText" lastClr="000000"/>
                  </a:solidFill>
                  <a:latin typeface="Garamond" panose="02020404030301010803" pitchFamily="18" charset="0"/>
                </a:endParaRPr>
              </a:p>
            </p:txBody>
          </p:sp>
        </p:grpSp>
        <p:sp>
          <p:nvSpPr>
            <p:cNvPr id="58" name="Oval 43"/>
            <p:cNvSpPr>
              <a:spLocks noChangeArrowheads="1"/>
            </p:cNvSpPr>
            <p:nvPr/>
          </p:nvSpPr>
          <p:spPr bwMode="gray">
            <a:xfrm>
              <a:off x="941" y="1225"/>
              <a:ext cx="211" cy="211"/>
            </a:xfrm>
            <a:prstGeom prst="ellipse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22353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rgbClr val="003399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000" b="1" i="1" kern="0" dirty="0">
                <a:solidFill>
                  <a:sysClr val="windowText" lastClr="000000"/>
                </a:solidFill>
                <a:latin typeface="Garamond" panose="02020404030301010803" pitchFamily="18" charset="0"/>
              </a:endParaRPr>
            </a:p>
          </p:txBody>
        </p:sp>
        <p:sp>
          <p:nvSpPr>
            <p:cNvPr id="59" name="Oval 44"/>
            <p:cNvSpPr>
              <a:spLocks noChangeArrowheads="1"/>
            </p:cNvSpPr>
            <p:nvPr/>
          </p:nvSpPr>
          <p:spPr bwMode="gray">
            <a:xfrm>
              <a:off x="945" y="1217"/>
              <a:ext cx="152" cy="153"/>
            </a:xfrm>
            <a:prstGeom prst="ellipse">
              <a:avLst/>
            </a:prstGeom>
            <a:gradFill rotWithShape="1">
              <a:gsLst>
                <a:gs pos="0">
                  <a:srgbClr val="E9940B">
                    <a:gamma/>
                    <a:tint val="0"/>
                    <a:invGamma/>
                  </a:srgbClr>
                </a:gs>
                <a:gs pos="100000">
                  <a:srgbClr val="E9940B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889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000" b="1" i="1" kern="0" dirty="0">
                <a:solidFill>
                  <a:sysClr val="windowText" lastClr="000000"/>
                </a:solidFill>
                <a:latin typeface="Garamond" panose="02020404030301010803" pitchFamily="18" charset="0"/>
              </a:endParaRPr>
            </a:p>
          </p:txBody>
        </p:sp>
      </p:grpSp>
      <p:grpSp>
        <p:nvGrpSpPr>
          <p:cNvPr id="62" name="Group 45"/>
          <p:cNvGrpSpPr>
            <a:grpSpLocks/>
          </p:cNvGrpSpPr>
          <p:nvPr/>
        </p:nvGrpSpPr>
        <p:grpSpPr bwMode="auto">
          <a:xfrm>
            <a:off x="2596272" y="2782883"/>
            <a:ext cx="3313896" cy="508000"/>
            <a:chOff x="891" y="1175"/>
            <a:chExt cx="3156" cy="320"/>
          </a:xfrm>
        </p:grpSpPr>
        <p:grpSp>
          <p:nvGrpSpPr>
            <p:cNvPr id="63" name="Group 46"/>
            <p:cNvGrpSpPr>
              <a:grpSpLocks/>
            </p:cNvGrpSpPr>
            <p:nvPr/>
          </p:nvGrpSpPr>
          <p:grpSpPr bwMode="auto">
            <a:xfrm>
              <a:off x="891" y="1175"/>
              <a:ext cx="3156" cy="320"/>
              <a:chOff x="1258" y="1081"/>
              <a:chExt cx="3156" cy="320"/>
            </a:xfrm>
          </p:grpSpPr>
          <p:sp>
            <p:nvSpPr>
              <p:cNvPr id="66" name="Oval 47"/>
              <p:cNvSpPr>
                <a:spLocks noChangeArrowheads="1"/>
              </p:cNvSpPr>
              <p:nvPr/>
            </p:nvSpPr>
            <p:spPr bwMode="gray">
              <a:xfrm>
                <a:off x="1258" y="1091"/>
                <a:ext cx="304" cy="303"/>
              </a:xfrm>
              <a:prstGeom prst="ellipse">
                <a:avLst/>
              </a:prstGeom>
              <a:gradFill rotWithShape="1">
                <a:gsLst>
                  <a:gs pos="0">
                    <a:srgbClr val="93C052">
                      <a:gamma/>
                      <a:shade val="25490"/>
                      <a:invGamma/>
                    </a:srgbClr>
                  </a:gs>
                  <a:gs pos="100000">
                    <a:srgbClr val="93C05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2000" b="1" i="1" kern="0" dirty="0">
                  <a:solidFill>
                    <a:sysClr val="windowText" lastClr="000000"/>
                  </a:solidFill>
                  <a:latin typeface="Garamond" panose="02020404030301010803" pitchFamily="18" charset="0"/>
                </a:endParaRPr>
              </a:p>
            </p:txBody>
          </p:sp>
          <p:sp>
            <p:nvSpPr>
              <p:cNvPr id="67" name="AutoShape 48"/>
              <p:cNvSpPr>
                <a:spLocks noChangeArrowheads="1"/>
              </p:cNvSpPr>
              <p:nvPr/>
            </p:nvSpPr>
            <p:spPr bwMode="gray">
              <a:xfrm>
                <a:off x="1491" y="1081"/>
                <a:ext cx="2923" cy="32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93C052"/>
                  </a:gs>
                  <a:gs pos="100000">
                    <a:srgbClr val="93C052">
                      <a:gamma/>
                      <a:tint val="0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2000" b="1" i="1" kern="0" dirty="0">
                  <a:solidFill>
                    <a:sysClr val="windowText" lastClr="000000"/>
                  </a:solidFill>
                  <a:latin typeface="Garamond" panose="02020404030301010803" pitchFamily="18" charset="0"/>
                </a:endParaRPr>
              </a:p>
            </p:txBody>
          </p:sp>
        </p:grpSp>
        <p:sp>
          <p:nvSpPr>
            <p:cNvPr id="64" name="Oval 49"/>
            <p:cNvSpPr>
              <a:spLocks noChangeArrowheads="1"/>
            </p:cNvSpPr>
            <p:nvPr/>
          </p:nvSpPr>
          <p:spPr bwMode="gray">
            <a:xfrm>
              <a:off x="941" y="1225"/>
              <a:ext cx="211" cy="211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outerShdw dist="35921" dir="2700000" algn="ctr" rotWithShape="0">
                <a:srgbClr val="003399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000" b="1" i="1" kern="0" dirty="0">
                <a:solidFill>
                  <a:sysClr val="windowText" lastClr="000000"/>
                </a:solidFill>
                <a:latin typeface="Garamond" panose="02020404030301010803" pitchFamily="18" charset="0"/>
              </a:endParaRPr>
            </a:p>
          </p:txBody>
        </p:sp>
        <p:sp>
          <p:nvSpPr>
            <p:cNvPr id="65" name="Oval 50"/>
            <p:cNvSpPr>
              <a:spLocks noChangeArrowheads="1"/>
            </p:cNvSpPr>
            <p:nvPr/>
          </p:nvSpPr>
          <p:spPr bwMode="gray">
            <a:xfrm>
              <a:off x="945" y="1217"/>
              <a:ext cx="152" cy="153"/>
            </a:xfrm>
            <a:prstGeom prst="ellipse">
              <a:avLst/>
            </a:prstGeom>
            <a:gradFill rotWithShape="1">
              <a:gsLst>
                <a:gs pos="0">
                  <a:srgbClr val="E9940B">
                    <a:gamma/>
                    <a:tint val="0"/>
                    <a:invGamma/>
                  </a:srgbClr>
                </a:gs>
                <a:gs pos="100000">
                  <a:srgbClr val="E9940B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889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000" b="1" i="1" kern="0" dirty="0">
                <a:solidFill>
                  <a:sysClr val="windowText" lastClr="000000"/>
                </a:solidFill>
                <a:latin typeface="Garamond" panose="02020404030301010803" pitchFamily="18" charset="0"/>
              </a:endParaRPr>
            </a:p>
          </p:txBody>
        </p:sp>
      </p:grpSp>
      <p:sp>
        <p:nvSpPr>
          <p:cNvPr id="68" name="AutoShape 53"/>
          <p:cNvSpPr>
            <a:spLocks noChangeArrowheads="1"/>
          </p:cNvSpPr>
          <p:nvPr/>
        </p:nvSpPr>
        <p:spPr bwMode="gray">
          <a:xfrm>
            <a:off x="2092929" y="3765618"/>
            <a:ext cx="2878025" cy="7048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E9CDA"/>
              </a:gs>
              <a:gs pos="100000">
                <a:srgbClr val="5E9CDA">
                  <a:gamma/>
                  <a:tint val="0"/>
                  <a:invGamma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2000" b="1" i="1" kern="0" dirty="0">
              <a:solidFill>
                <a:sysClr val="windowText" lastClr="000000"/>
              </a:solidFill>
              <a:latin typeface="Garamond" panose="02020404030301010803" pitchFamily="18" charset="0"/>
            </a:endParaRPr>
          </a:p>
        </p:txBody>
      </p:sp>
      <p:sp>
        <p:nvSpPr>
          <p:cNvPr id="69" name="Oval 54"/>
          <p:cNvSpPr>
            <a:spLocks noChangeArrowheads="1"/>
          </p:cNvSpPr>
          <p:nvPr/>
        </p:nvSpPr>
        <p:spPr bwMode="gray">
          <a:xfrm>
            <a:off x="2188205" y="3950561"/>
            <a:ext cx="334963" cy="334963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dist="35921" dir="2700000" algn="ctr" rotWithShape="0">
              <a:srgbClr val="003399">
                <a:alpha val="50000"/>
              </a:srgbClr>
            </a:outerShdw>
          </a:effectLst>
          <a:extLst/>
        </p:spPr>
        <p:txBody>
          <a:bodyPr wrap="none" anchor="ctr"/>
          <a:lstStyle/>
          <a:p>
            <a:pPr>
              <a:defRPr/>
            </a:pPr>
            <a:endParaRPr lang="en-US" sz="2000" b="1" i="1" kern="0" dirty="0">
              <a:solidFill>
                <a:sysClr val="windowText" lastClr="000000"/>
              </a:solidFill>
              <a:latin typeface="Garamond" panose="02020404030301010803" pitchFamily="18" charset="0"/>
            </a:endParaRPr>
          </a:p>
        </p:txBody>
      </p:sp>
      <p:sp>
        <p:nvSpPr>
          <p:cNvPr id="70" name="Oval 55"/>
          <p:cNvSpPr>
            <a:spLocks noChangeArrowheads="1"/>
          </p:cNvSpPr>
          <p:nvPr/>
        </p:nvSpPr>
        <p:spPr bwMode="gray">
          <a:xfrm>
            <a:off x="2217354" y="3982995"/>
            <a:ext cx="241300" cy="242888"/>
          </a:xfrm>
          <a:prstGeom prst="ellipse">
            <a:avLst/>
          </a:prstGeom>
          <a:gradFill rotWithShape="1">
            <a:gsLst>
              <a:gs pos="0">
                <a:srgbClr val="E9940B">
                  <a:gamma/>
                  <a:tint val="0"/>
                  <a:invGamma/>
                </a:srgbClr>
              </a:gs>
              <a:gs pos="100000">
                <a:srgbClr val="E9940B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889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2000" b="1" i="1" kern="0" dirty="0">
              <a:solidFill>
                <a:sysClr val="windowText" lastClr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71" name="Group 56"/>
          <p:cNvGrpSpPr>
            <a:grpSpLocks/>
          </p:cNvGrpSpPr>
          <p:nvPr/>
        </p:nvGrpSpPr>
        <p:grpSpPr bwMode="auto">
          <a:xfrm>
            <a:off x="2649262" y="1344445"/>
            <a:ext cx="1958732" cy="650875"/>
            <a:chOff x="1258" y="1081"/>
            <a:chExt cx="3156" cy="320"/>
          </a:xfrm>
        </p:grpSpPr>
        <p:sp>
          <p:nvSpPr>
            <p:cNvPr id="72" name="Oval 57"/>
            <p:cNvSpPr>
              <a:spLocks noChangeArrowheads="1"/>
            </p:cNvSpPr>
            <p:nvPr/>
          </p:nvSpPr>
          <p:spPr bwMode="gray">
            <a:xfrm>
              <a:off x="1258" y="1091"/>
              <a:ext cx="304" cy="303"/>
            </a:xfrm>
            <a:prstGeom prst="ellipse">
              <a:avLst/>
            </a:prstGeom>
            <a:gradFill rotWithShape="1">
              <a:gsLst>
                <a:gs pos="0">
                  <a:srgbClr val="5E9CDA">
                    <a:gamma/>
                    <a:shade val="46275"/>
                    <a:invGamma/>
                  </a:srgbClr>
                </a:gs>
                <a:gs pos="100000">
                  <a:srgbClr val="5E9CD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endParaRPr lang="en-US" sz="2000" b="1" i="1" kern="0" dirty="0">
                <a:solidFill>
                  <a:sysClr val="windowText" lastClr="000000"/>
                </a:solidFill>
                <a:latin typeface="Garamond" panose="02020404030301010803" pitchFamily="18" charset="0"/>
              </a:endParaRPr>
            </a:p>
          </p:txBody>
        </p:sp>
        <p:sp>
          <p:nvSpPr>
            <p:cNvPr id="73" name="AutoShape 58"/>
            <p:cNvSpPr>
              <a:spLocks noChangeArrowheads="1"/>
            </p:cNvSpPr>
            <p:nvPr/>
          </p:nvSpPr>
          <p:spPr bwMode="gray">
            <a:xfrm>
              <a:off x="1491" y="1081"/>
              <a:ext cx="2923" cy="32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5E9CDA"/>
                </a:gs>
                <a:gs pos="100000">
                  <a:srgbClr val="5E9CDA">
                    <a:gamma/>
                    <a:tint val="0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endParaRPr lang="en-US" sz="2000" b="1" i="1" kern="0" dirty="0">
                <a:solidFill>
                  <a:sysClr val="windowText" lastClr="000000"/>
                </a:solidFill>
                <a:latin typeface="Garamond" panose="02020404030301010803" pitchFamily="18" charset="0"/>
              </a:endParaRPr>
            </a:p>
          </p:txBody>
        </p:sp>
      </p:grpSp>
      <p:sp>
        <p:nvSpPr>
          <p:cNvPr id="74" name="Oval 59"/>
          <p:cNvSpPr>
            <a:spLocks noChangeArrowheads="1"/>
          </p:cNvSpPr>
          <p:nvPr/>
        </p:nvSpPr>
        <p:spPr bwMode="gray">
          <a:xfrm>
            <a:off x="2654747" y="1501615"/>
            <a:ext cx="142839" cy="334962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dist="35921" dir="2700000" algn="ctr" rotWithShape="0">
              <a:srgbClr val="003399">
                <a:alpha val="50000"/>
              </a:srgbClr>
            </a:outerShdw>
          </a:effectLst>
          <a:extLst/>
        </p:spPr>
        <p:txBody>
          <a:bodyPr wrap="none" anchor="ctr"/>
          <a:lstStyle/>
          <a:p>
            <a:pPr>
              <a:defRPr/>
            </a:pPr>
            <a:endParaRPr lang="en-US" sz="2000" b="1" i="1" kern="0" dirty="0">
              <a:solidFill>
                <a:sysClr val="windowText" lastClr="000000"/>
              </a:solidFill>
              <a:latin typeface="Garamond" panose="02020404030301010803" pitchFamily="18" charset="0"/>
            </a:endParaRPr>
          </a:p>
        </p:txBody>
      </p:sp>
      <p:sp>
        <p:nvSpPr>
          <p:cNvPr id="75" name="Oval 60"/>
          <p:cNvSpPr>
            <a:spLocks noChangeArrowheads="1"/>
          </p:cNvSpPr>
          <p:nvPr/>
        </p:nvSpPr>
        <p:spPr bwMode="gray">
          <a:xfrm>
            <a:off x="2596272" y="1585892"/>
            <a:ext cx="84366" cy="242888"/>
          </a:xfrm>
          <a:prstGeom prst="ellipse">
            <a:avLst/>
          </a:prstGeom>
          <a:gradFill rotWithShape="1">
            <a:gsLst>
              <a:gs pos="0">
                <a:srgbClr val="E9940B">
                  <a:gamma/>
                  <a:tint val="0"/>
                  <a:invGamma/>
                </a:srgbClr>
              </a:gs>
              <a:gs pos="100000">
                <a:srgbClr val="E9940B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889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2000" b="1" i="1" kern="0" dirty="0">
              <a:solidFill>
                <a:sysClr val="windowText" lastClr="000000"/>
              </a:solidFill>
              <a:latin typeface="Garamond" panose="02020404030301010803" pitchFamily="18" charset="0"/>
            </a:endParaRPr>
          </a:p>
        </p:txBody>
      </p:sp>
      <p:grpSp>
        <p:nvGrpSpPr>
          <p:cNvPr id="76" name="Group 61"/>
          <p:cNvGrpSpPr>
            <a:grpSpLocks/>
          </p:cNvGrpSpPr>
          <p:nvPr/>
        </p:nvGrpSpPr>
        <p:grpSpPr bwMode="auto">
          <a:xfrm>
            <a:off x="2150270" y="246062"/>
            <a:ext cx="2876145" cy="570112"/>
            <a:chOff x="891" y="1175"/>
            <a:chExt cx="3156" cy="320"/>
          </a:xfrm>
        </p:grpSpPr>
        <p:grpSp>
          <p:nvGrpSpPr>
            <p:cNvPr id="77" name="Group 62"/>
            <p:cNvGrpSpPr>
              <a:grpSpLocks/>
            </p:cNvGrpSpPr>
            <p:nvPr/>
          </p:nvGrpSpPr>
          <p:grpSpPr bwMode="auto">
            <a:xfrm>
              <a:off x="891" y="1175"/>
              <a:ext cx="3156" cy="320"/>
              <a:chOff x="1258" y="1081"/>
              <a:chExt cx="3156" cy="320"/>
            </a:xfrm>
          </p:grpSpPr>
          <p:sp>
            <p:nvSpPr>
              <p:cNvPr id="80" name="Oval 63"/>
              <p:cNvSpPr>
                <a:spLocks noChangeArrowheads="1"/>
              </p:cNvSpPr>
              <p:nvPr/>
            </p:nvSpPr>
            <p:spPr bwMode="gray">
              <a:xfrm>
                <a:off x="1258" y="1091"/>
                <a:ext cx="304" cy="303"/>
              </a:xfrm>
              <a:prstGeom prst="ellipse">
                <a:avLst/>
              </a:prstGeom>
              <a:gradFill rotWithShape="1">
                <a:gsLst>
                  <a:gs pos="0">
                    <a:srgbClr val="93C052">
                      <a:gamma/>
                      <a:shade val="25490"/>
                      <a:invGamma/>
                    </a:srgbClr>
                  </a:gs>
                  <a:gs pos="100000">
                    <a:srgbClr val="93C05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2000" b="1" i="1" kern="0" dirty="0">
                  <a:solidFill>
                    <a:sysClr val="windowText" lastClr="000000"/>
                  </a:solidFill>
                  <a:latin typeface="Garamond" panose="02020404030301010803" pitchFamily="18" charset="0"/>
                </a:endParaRPr>
              </a:p>
            </p:txBody>
          </p:sp>
          <p:sp>
            <p:nvSpPr>
              <p:cNvPr id="81" name="AutoShape 64"/>
              <p:cNvSpPr>
                <a:spLocks noChangeArrowheads="1"/>
              </p:cNvSpPr>
              <p:nvPr/>
            </p:nvSpPr>
            <p:spPr bwMode="gray">
              <a:xfrm>
                <a:off x="1491" y="1081"/>
                <a:ext cx="2923" cy="32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93C052"/>
                  </a:gs>
                  <a:gs pos="100000">
                    <a:srgbClr val="93C052">
                      <a:gamma/>
                      <a:tint val="0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2000" b="1" i="1" kern="0" dirty="0">
                  <a:solidFill>
                    <a:sysClr val="windowText" lastClr="000000"/>
                  </a:solidFill>
                  <a:latin typeface="Garamond" panose="02020404030301010803" pitchFamily="18" charset="0"/>
                </a:endParaRPr>
              </a:p>
            </p:txBody>
          </p:sp>
        </p:grpSp>
        <p:sp>
          <p:nvSpPr>
            <p:cNvPr id="78" name="Oval 65"/>
            <p:cNvSpPr>
              <a:spLocks noChangeArrowheads="1"/>
            </p:cNvSpPr>
            <p:nvPr/>
          </p:nvSpPr>
          <p:spPr bwMode="gray">
            <a:xfrm>
              <a:off x="941" y="1225"/>
              <a:ext cx="211" cy="211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>
              <a:outerShdw dist="35921" dir="2700000" algn="ctr" rotWithShape="0">
                <a:srgbClr val="003399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000" b="1" i="1" kern="0" dirty="0">
                <a:solidFill>
                  <a:sysClr val="windowText" lastClr="000000"/>
                </a:solidFill>
                <a:latin typeface="Garamond" panose="02020404030301010803" pitchFamily="18" charset="0"/>
              </a:endParaRPr>
            </a:p>
          </p:txBody>
        </p:sp>
        <p:sp>
          <p:nvSpPr>
            <p:cNvPr id="79" name="Oval 66"/>
            <p:cNvSpPr>
              <a:spLocks noChangeArrowheads="1"/>
            </p:cNvSpPr>
            <p:nvPr/>
          </p:nvSpPr>
          <p:spPr bwMode="gray">
            <a:xfrm>
              <a:off x="945" y="1217"/>
              <a:ext cx="152" cy="153"/>
            </a:xfrm>
            <a:prstGeom prst="ellipse">
              <a:avLst/>
            </a:prstGeom>
            <a:gradFill rotWithShape="1">
              <a:gsLst>
                <a:gs pos="0">
                  <a:srgbClr val="E9940B">
                    <a:gamma/>
                    <a:tint val="0"/>
                    <a:invGamma/>
                  </a:srgbClr>
                </a:gs>
                <a:gs pos="100000">
                  <a:srgbClr val="E9940B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889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000" b="1" i="1" kern="0" dirty="0">
                <a:solidFill>
                  <a:sysClr val="windowText" lastClr="000000"/>
                </a:solidFill>
                <a:latin typeface="Garamond" panose="02020404030301010803" pitchFamily="18" charset="0"/>
              </a:endParaRPr>
            </a:p>
          </p:txBody>
        </p:sp>
      </p:grpSp>
      <p:sp>
        <p:nvSpPr>
          <p:cNvPr id="82" name="Oval 102"/>
          <p:cNvSpPr/>
          <p:nvPr/>
        </p:nvSpPr>
        <p:spPr>
          <a:xfrm>
            <a:off x="86520" y="1127124"/>
            <a:ext cx="2411412" cy="2463800"/>
          </a:xfrm>
          <a:prstGeom prst="ellipse">
            <a:avLst/>
          </a:prstGeom>
          <a:solidFill>
            <a:srgbClr val="00B0F0"/>
          </a:solidFill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s-US" sz="2000" b="1" i="1" dirty="0" smtClean="0">
              <a:latin typeface="Garamond" panose="02020404030301010803" pitchFamily="18" charset="0"/>
            </a:endParaRPr>
          </a:p>
          <a:p>
            <a:pPr algn="ctr">
              <a:defRPr/>
            </a:pPr>
            <a:r>
              <a:rPr lang="es-US" sz="2000" b="1" i="1" dirty="0" smtClean="0">
                <a:latin typeface="Garamond" panose="02020404030301010803" pitchFamily="18" charset="0"/>
              </a:rPr>
              <a:t>Técnicas </a:t>
            </a:r>
            <a:r>
              <a:rPr lang="es-US" sz="2000" b="1" i="1" dirty="0">
                <a:latin typeface="Garamond" panose="02020404030301010803" pitchFamily="18" charset="0"/>
              </a:rPr>
              <a:t>de </a:t>
            </a:r>
            <a:r>
              <a:rPr lang="es-US" sz="2000" b="1" i="1" dirty="0" smtClean="0">
                <a:latin typeface="Garamond" panose="02020404030301010803" pitchFamily="18" charset="0"/>
              </a:rPr>
              <a:t>Análisis</a:t>
            </a:r>
          </a:p>
          <a:p>
            <a:pPr algn="ctr">
              <a:defRPr/>
            </a:pPr>
            <a:endParaRPr lang="es-NI" sz="2000" b="1" i="1" kern="0" dirty="0">
              <a:solidFill>
                <a:prstClr val="black"/>
              </a:solidFill>
              <a:latin typeface="Garamond" panose="02020404030301010803" pitchFamily="18" charset="0"/>
              <a:cs typeface="Times New Roman" pitchFamily="18" charset="0"/>
            </a:endParaRPr>
          </a:p>
        </p:txBody>
      </p:sp>
      <p:sp>
        <p:nvSpPr>
          <p:cNvPr id="83" name="Rectángulo 82"/>
          <p:cNvSpPr/>
          <p:nvPr/>
        </p:nvSpPr>
        <p:spPr>
          <a:xfrm>
            <a:off x="2648007" y="300985"/>
            <a:ext cx="23784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US" sz="2000" b="1" i="1" dirty="0" smtClean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Por Cientos Integral</a:t>
            </a:r>
            <a:endParaRPr lang="es-US" sz="2000" b="1" i="1" dirty="0">
              <a:solidFill>
                <a:prstClr val="black"/>
              </a:solidFill>
              <a:latin typeface="Garamond" panose="02020404030301010803" pitchFamily="18" charset="0"/>
            </a:endParaRPr>
          </a:p>
        </p:txBody>
      </p:sp>
      <p:sp>
        <p:nvSpPr>
          <p:cNvPr id="84" name="Rectángulo 83"/>
          <p:cNvSpPr/>
          <p:nvPr/>
        </p:nvSpPr>
        <p:spPr>
          <a:xfrm>
            <a:off x="2843421" y="1484473"/>
            <a:ext cx="14339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US" sz="2000" b="1" i="1" dirty="0" smtClean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Variaciones</a:t>
            </a:r>
            <a:endParaRPr lang="es-US" sz="2000" b="1" i="1" dirty="0">
              <a:solidFill>
                <a:prstClr val="black"/>
              </a:solidFill>
              <a:latin typeface="Garamond" panose="02020404030301010803" pitchFamily="18" charset="0"/>
            </a:endParaRPr>
          </a:p>
        </p:txBody>
      </p:sp>
      <p:sp>
        <p:nvSpPr>
          <p:cNvPr id="85" name="Rectángulo 84"/>
          <p:cNvSpPr/>
          <p:nvPr/>
        </p:nvSpPr>
        <p:spPr>
          <a:xfrm>
            <a:off x="3027456" y="2820346"/>
            <a:ext cx="28827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US" sz="2000" b="1" i="1" dirty="0" smtClean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Indicadores Financieros </a:t>
            </a:r>
            <a:endParaRPr lang="es-US" sz="2000" b="1" i="1" dirty="0">
              <a:solidFill>
                <a:prstClr val="black"/>
              </a:solidFill>
              <a:latin typeface="Garamond" panose="02020404030301010803" pitchFamily="18" charset="0"/>
            </a:endParaRPr>
          </a:p>
        </p:txBody>
      </p:sp>
      <p:sp>
        <p:nvSpPr>
          <p:cNvPr id="86" name="Rectángulo 85"/>
          <p:cNvSpPr/>
          <p:nvPr/>
        </p:nvSpPr>
        <p:spPr>
          <a:xfrm>
            <a:off x="2523168" y="3904384"/>
            <a:ext cx="24477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NI" sz="2000" b="1" i="1" dirty="0" smtClean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Técnicas Avanzadas </a:t>
            </a:r>
            <a:endParaRPr lang="es-US" sz="2000" b="1" i="1" dirty="0">
              <a:solidFill>
                <a:prstClr val="black"/>
              </a:solidFill>
              <a:latin typeface="Garamond" panose="02020404030301010803" pitchFamily="18" charset="0"/>
            </a:endParaRPr>
          </a:p>
        </p:txBody>
      </p:sp>
      <p:sp>
        <p:nvSpPr>
          <p:cNvPr id="87" name="Rectángulo 86"/>
          <p:cNvSpPr/>
          <p:nvPr/>
        </p:nvSpPr>
        <p:spPr>
          <a:xfrm>
            <a:off x="930760" y="4859538"/>
            <a:ext cx="42837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NI" sz="2000" b="1" i="1" dirty="0" smtClean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Componentes Cualitativos de Análisis</a:t>
            </a:r>
            <a:endParaRPr lang="es-US" sz="2000" b="1" i="1" dirty="0">
              <a:solidFill>
                <a:prstClr val="black"/>
              </a:solidFill>
              <a:latin typeface="Garamond" panose="02020404030301010803" pitchFamily="18" charset="0"/>
            </a:endParaRPr>
          </a:p>
        </p:txBody>
      </p:sp>
      <p:sp>
        <p:nvSpPr>
          <p:cNvPr id="88" name="Abrir llave 87"/>
          <p:cNvSpPr/>
          <p:nvPr/>
        </p:nvSpPr>
        <p:spPr>
          <a:xfrm>
            <a:off x="5130667" y="41796"/>
            <a:ext cx="232883" cy="896348"/>
          </a:xfrm>
          <a:prstGeom prst="leftBrace">
            <a:avLst/>
          </a:prstGeom>
          <a:noFill/>
          <a:ln w="635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9" name="CuadroTexto 88"/>
          <p:cNvSpPr txBox="1"/>
          <p:nvPr/>
        </p:nvSpPr>
        <p:spPr>
          <a:xfrm>
            <a:off x="5236205" y="224142"/>
            <a:ext cx="69988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US" sz="1600" b="1" i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(Cada SubCuenta de Grupo / Totalidad del Grupo)*100%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US" sz="1600" b="1" i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De forma Individual, no requiere de dos peridos de Estados Financieros.</a:t>
            </a:r>
            <a:endParaRPr lang="es-US" sz="1600" b="1" i="1" dirty="0">
              <a:solidFill>
                <a:prstClr val="black"/>
              </a:solidFill>
              <a:latin typeface="Garamond" panose="02020404030301010803" pitchFamily="18" charset="0"/>
            </a:endParaRPr>
          </a:p>
        </p:txBody>
      </p:sp>
      <p:sp>
        <p:nvSpPr>
          <p:cNvPr id="90" name="Abrir llave 89"/>
          <p:cNvSpPr/>
          <p:nvPr/>
        </p:nvSpPr>
        <p:spPr>
          <a:xfrm>
            <a:off x="4470392" y="1240899"/>
            <a:ext cx="232883" cy="896348"/>
          </a:xfrm>
          <a:prstGeom prst="leftBrace">
            <a:avLst/>
          </a:prstGeom>
          <a:noFill/>
          <a:ln w="635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1" name="CuadroTexto 90"/>
          <p:cNvSpPr txBox="1"/>
          <p:nvPr/>
        </p:nvSpPr>
        <p:spPr>
          <a:xfrm>
            <a:off x="4521165" y="1262631"/>
            <a:ext cx="69988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US" sz="1600" b="1" i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{(Cada Cuenta de Grupo Periodo Reciente – Cada Cuenta de Grupo Periodo Anterior)  / CadaCuenta de Grupo Periodo Anterior} *100%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US" sz="1600" b="1" i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Requiere de dos Periodos de Tiempo</a:t>
            </a:r>
            <a:endParaRPr lang="es-US" sz="1600" b="1" i="1" dirty="0">
              <a:solidFill>
                <a:prstClr val="black"/>
              </a:solidFill>
              <a:latin typeface="Garamond" panose="02020404030301010803" pitchFamily="18" charset="0"/>
            </a:endParaRPr>
          </a:p>
        </p:txBody>
      </p:sp>
      <p:sp>
        <p:nvSpPr>
          <p:cNvPr id="92" name="Abrir llave 91"/>
          <p:cNvSpPr/>
          <p:nvPr/>
        </p:nvSpPr>
        <p:spPr>
          <a:xfrm>
            <a:off x="5937271" y="2588709"/>
            <a:ext cx="232883" cy="896348"/>
          </a:xfrm>
          <a:prstGeom prst="leftBrace">
            <a:avLst/>
          </a:prstGeom>
          <a:noFill/>
          <a:ln w="635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" name="Rectángulo 92"/>
          <p:cNvSpPr/>
          <p:nvPr/>
        </p:nvSpPr>
        <p:spPr>
          <a:xfrm>
            <a:off x="6096000" y="2491130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/>
            <a:r>
              <a:rPr lang="es-NI" sz="1600" b="1" i="1" dirty="0" smtClean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Calidad de Activos  </a:t>
            </a:r>
            <a:endParaRPr lang="es-US" sz="1600" b="1" i="1" dirty="0">
              <a:solidFill>
                <a:prstClr val="black"/>
              </a:solidFill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eaLnBrk="0" fontAlgn="base" hangingPunct="0"/>
            <a:r>
              <a:rPr lang="es-NI" sz="1600" b="1" i="1" dirty="0" smtClean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Rentabilidad y Beneficio</a:t>
            </a:r>
            <a:endParaRPr lang="es-US" sz="1600" b="1" i="1" dirty="0">
              <a:solidFill>
                <a:prstClr val="black"/>
              </a:solidFill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eaLnBrk="0" fontAlgn="base" hangingPunct="0"/>
            <a:r>
              <a:rPr lang="es-NI" sz="1600" b="1" i="1" dirty="0" smtClean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Liquidez</a:t>
            </a:r>
            <a:endParaRPr lang="es-US" sz="1600" b="1" i="1" dirty="0">
              <a:solidFill>
                <a:prstClr val="black"/>
              </a:solidFill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eaLnBrk="0" fontAlgn="base" hangingPunct="0"/>
            <a:r>
              <a:rPr lang="es-NI" sz="1600" b="1" i="1" dirty="0" smtClean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Solvencia</a:t>
            </a:r>
            <a:endParaRPr lang="es-US" sz="1600" b="1" i="1" dirty="0">
              <a:solidFill>
                <a:prstClr val="black"/>
              </a:solidFill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4" name="Abrir llave 93"/>
          <p:cNvSpPr/>
          <p:nvPr/>
        </p:nvSpPr>
        <p:spPr>
          <a:xfrm>
            <a:off x="5014225" y="3682004"/>
            <a:ext cx="232883" cy="896348"/>
          </a:xfrm>
          <a:prstGeom prst="leftBrace">
            <a:avLst/>
          </a:prstGeom>
          <a:noFill/>
          <a:ln w="635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5" name="Rectángulo 94"/>
          <p:cNvSpPr/>
          <p:nvPr/>
        </p:nvSpPr>
        <p:spPr>
          <a:xfrm>
            <a:off x="5087471" y="3948418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0" fontAlgn="base" hangingPunct="0"/>
            <a:r>
              <a:rPr lang="es-NI" sz="1600" b="1" i="1" dirty="0" smtClean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Prueba de Estrés*</a:t>
            </a:r>
            <a:endParaRPr lang="es-US" sz="1600" b="1" i="1" dirty="0">
              <a:solidFill>
                <a:prstClr val="black"/>
              </a:solidFill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6" name="Abrir llave 95"/>
          <p:cNvSpPr/>
          <p:nvPr/>
        </p:nvSpPr>
        <p:spPr>
          <a:xfrm>
            <a:off x="5287557" y="4811474"/>
            <a:ext cx="232883" cy="896348"/>
          </a:xfrm>
          <a:prstGeom prst="leftBrace">
            <a:avLst/>
          </a:prstGeom>
          <a:noFill/>
          <a:ln w="635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7" name="Rectángulo 96"/>
          <p:cNvSpPr/>
          <p:nvPr/>
        </p:nvSpPr>
        <p:spPr>
          <a:xfrm>
            <a:off x="5363550" y="4785532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/>
            <a:r>
              <a:rPr lang="es-NI" sz="1600" b="1" i="1" dirty="0" smtClean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Análisis FODA</a:t>
            </a:r>
            <a:endParaRPr lang="es-US" sz="1600" b="1" i="1" dirty="0">
              <a:solidFill>
                <a:prstClr val="black"/>
              </a:solidFill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eaLnBrk="0" fontAlgn="base" hangingPunct="0"/>
            <a:r>
              <a:rPr lang="es-NI" sz="1600" b="1" i="1" dirty="0" smtClean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Análisis de Entorno</a:t>
            </a:r>
            <a:endParaRPr lang="es-US" sz="1600" b="1" i="1" dirty="0">
              <a:solidFill>
                <a:prstClr val="black"/>
              </a:solidFill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eaLnBrk="0" fontAlgn="base" hangingPunct="0"/>
            <a:r>
              <a:rPr lang="es-NI" sz="1600" b="1" i="1" dirty="0" smtClean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Análisis Fuerzas de Porter</a:t>
            </a:r>
            <a:endParaRPr lang="es-US" sz="1600" b="1" i="1" dirty="0">
              <a:solidFill>
                <a:prstClr val="black"/>
              </a:solidFill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8" name="CuadroTexto 97"/>
          <p:cNvSpPr txBox="1"/>
          <p:nvPr/>
        </p:nvSpPr>
        <p:spPr>
          <a:xfrm>
            <a:off x="8411625" y="4225883"/>
            <a:ext cx="415728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US" sz="1800" b="1" i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Grupo: </a:t>
            </a:r>
            <a:r>
              <a:rPr lang="es-US" sz="1800" i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Totalidad de Activos, Pasivos y Patrimonio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US" sz="1800" b="1" i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SubCuenta: </a:t>
            </a:r>
            <a:r>
              <a:rPr lang="es-US" sz="1800" i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Componentes de cada Grupo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US" sz="1800" b="1" i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Cada Cuenta de Grupo: </a:t>
            </a:r>
            <a:r>
              <a:rPr lang="es-US" sz="1800" i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Para Análisis de Variaciones Todas las Cuentas</a:t>
            </a:r>
          </a:p>
        </p:txBody>
      </p:sp>
    </p:spTree>
    <p:extLst>
      <p:ext uri="{BB962C8B-B14F-4D97-AF65-F5344CB8AC3E}">
        <p14:creationId xmlns:p14="http://schemas.microsoft.com/office/powerpoint/2010/main" val="3555897682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52"/>
          <p:cNvGrpSpPr>
            <a:grpSpLocks/>
          </p:cNvGrpSpPr>
          <p:nvPr/>
        </p:nvGrpSpPr>
        <p:grpSpPr bwMode="auto">
          <a:xfrm>
            <a:off x="3479114" y="288170"/>
            <a:ext cx="4279900" cy="4076700"/>
            <a:chOff x="1488" y="1104"/>
            <a:chExt cx="2880" cy="2736"/>
          </a:xfrm>
        </p:grpSpPr>
        <p:sp>
          <p:nvSpPr>
            <p:cNvPr id="50" name="Oval 53"/>
            <p:cNvSpPr>
              <a:spLocks noChangeArrowheads="1"/>
            </p:cNvSpPr>
            <p:nvPr/>
          </p:nvSpPr>
          <p:spPr bwMode="auto">
            <a:xfrm>
              <a:off x="1632" y="1344"/>
              <a:ext cx="2544" cy="2496"/>
            </a:xfrm>
            <a:prstGeom prst="ellipse">
              <a:avLst/>
            </a:prstGeom>
            <a:solidFill>
              <a:srgbClr val="FFC000"/>
            </a:solidFill>
            <a:ln w="76200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b="1" i="1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51" name="Group 54"/>
            <p:cNvGrpSpPr>
              <a:grpSpLocks/>
            </p:cNvGrpSpPr>
            <p:nvPr/>
          </p:nvGrpSpPr>
          <p:grpSpPr bwMode="auto">
            <a:xfrm>
              <a:off x="2256" y="1968"/>
              <a:ext cx="1296" cy="1344"/>
              <a:chOff x="2016" y="1920"/>
              <a:chExt cx="1680" cy="1680"/>
            </a:xfrm>
          </p:grpSpPr>
          <p:sp>
            <p:nvSpPr>
              <p:cNvPr id="77" name="Oval 55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79"/>
              </a:xfrm>
              <a:prstGeom prst="ellipse">
                <a:avLst/>
              </a:prstGeom>
              <a:gradFill rotWithShape="1">
                <a:gsLst>
                  <a:gs pos="0">
                    <a:srgbClr val="FF6600"/>
                  </a:gs>
                  <a:gs pos="100000">
                    <a:srgbClr val="FF6600">
                      <a:gamma/>
                      <a:shade val="4549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1800" b="1" i="1" kern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8" name="Freeform 56"/>
              <p:cNvSpPr>
                <a:spLocks/>
              </p:cNvSpPr>
              <p:nvPr/>
            </p:nvSpPr>
            <p:spPr bwMode="gray">
              <a:xfrm>
                <a:off x="2209" y="1948"/>
                <a:ext cx="1295" cy="634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667 w 1321"/>
                  <a:gd name="T85" fmla="*/ 0 h 712"/>
                  <a:gd name="T86" fmla="*/ 759 w 1321"/>
                  <a:gd name="T87" fmla="*/ 6 h 712"/>
                  <a:gd name="T88" fmla="*/ 847 w 1321"/>
                  <a:gd name="T89" fmla="*/ 23 h 712"/>
                  <a:gd name="T90" fmla="*/ 932 w 1321"/>
                  <a:gd name="T91" fmla="*/ 53 h 712"/>
                  <a:gd name="T92" fmla="*/ 1010 w 1321"/>
                  <a:gd name="T93" fmla="*/ 90 h 712"/>
                  <a:gd name="T94" fmla="*/ 1082 w 1321"/>
                  <a:gd name="T95" fmla="*/ 137 h 712"/>
                  <a:gd name="T96" fmla="*/ 1149 w 1321"/>
                  <a:gd name="T97" fmla="*/ 194 h 712"/>
                  <a:gd name="T98" fmla="*/ 1208 w 1321"/>
                  <a:gd name="T99" fmla="*/ 256 h 712"/>
                  <a:gd name="T100" fmla="*/ 1258 w 1321"/>
                  <a:gd name="T101" fmla="*/ 325 h 712"/>
                  <a:gd name="T102" fmla="*/ 1301 w 1321"/>
                  <a:gd name="T103" fmla="*/ 401 h 712"/>
                  <a:gd name="T104" fmla="*/ 1301 w 1321"/>
                  <a:gd name="T105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66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BBF6E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1800" b="1" i="1" kern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52" name="Group 59"/>
            <p:cNvGrpSpPr>
              <a:grpSpLocks/>
            </p:cNvGrpSpPr>
            <p:nvPr/>
          </p:nvGrpSpPr>
          <p:grpSpPr bwMode="auto">
            <a:xfrm>
              <a:off x="2640" y="1104"/>
              <a:ext cx="432" cy="415"/>
              <a:chOff x="2016" y="1920"/>
              <a:chExt cx="1680" cy="1680"/>
            </a:xfrm>
          </p:grpSpPr>
          <p:sp>
            <p:nvSpPr>
              <p:cNvPr id="75" name="Oval 60"/>
              <p:cNvSpPr>
                <a:spLocks noChangeArrowheads="1"/>
              </p:cNvSpPr>
              <p:nvPr/>
            </p:nvSpPr>
            <p:spPr bwMode="gray">
              <a:xfrm>
                <a:off x="2014" y="1920"/>
                <a:ext cx="1682" cy="1682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1800" b="1" i="1" kern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6" name="Freeform 61"/>
              <p:cNvSpPr>
                <a:spLocks/>
              </p:cNvSpPr>
              <p:nvPr/>
            </p:nvSpPr>
            <p:spPr bwMode="gray">
              <a:xfrm>
                <a:off x="2205" y="1950"/>
                <a:ext cx="1300" cy="634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667 w 1321"/>
                  <a:gd name="T85" fmla="*/ 0 h 712"/>
                  <a:gd name="T86" fmla="*/ 759 w 1321"/>
                  <a:gd name="T87" fmla="*/ 6 h 712"/>
                  <a:gd name="T88" fmla="*/ 847 w 1321"/>
                  <a:gd name="T89" fmla="*/ 23 h 712"/>
                  <a:gd name="T90" fmla="*/ 932 w 1321"/>
                  <a:gd name="T91" fmla="*/ 53 h 712"/>
                  <a:gd name="T92" fmla="*/ 1010 w 1321"/>
                  <a:gd name="T93" fmla="*/ 90 h 712"/>
                  <a:gd name="T94" fmla="*/ 1082 w 1321"/>
                  <a:gd name="T95" fmla="*/ 137 h 712"/>
                  <a:gd name="T96" fmla="*/ 1149 w 1321"/>
                  <a:gd name="T97" fmla="*/ 194 h 712"/>
                  <a:gd name="T98" fmla="*/ 1208 w 1321"/>
                  <a:gd name="T99" fmla="*/ 256 h 712"/>
                  <a:gd name="T100" fmla="*/ 1258 w 1321"/>
                  <a:gd name="T101" fmla="*/ 325 h 712"/>
                  <a:gd name="T102" fmla="*/ 1301 w 1321"/>
                  <a:gd name="T103" fmla="*/ 401 h 712"/>
                  <a:gd name="T104" fmla="*/ 1301 w 1321"/>
                  <a:gd name="T105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009DD9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BBF6E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1800" b="1" i="1" kern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53" name="Group 63"/>
            <p:cNvGrpSpPr>
              <a:grpSpLocks/>
            </p:cNvGrpSpPr>
            <p:nvPr/>
          </p:nvGrpSpPr>
          <p:grpSpPr bwMode="auto">
            <a:xfrm>
              <a:off x="2236" y="3191"/>
              <a:ext cx="201" cy="176"/>
              <a:chOff x="2236" y="3191"/>
              <a:chExt cx="201" cy="176"/>
            </a:xfrm>
          </p:grpSpPr>
          <p:sp>
            <p:nvSpPr>
              <p:cNvPr id="73" name="Oval 64"/>
              <p:cNvSpPr>
                <a:spLocks noChangeArrowheads="1"/>
              </p:cNvSpPr>
              <p:nvPr/>
            </p:nvSpPr>
            <p:spPr bwMode="gray">
              <a:xfrm rot="18227093">
                <a:off x="2238" y="3283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rgbClr val="85DFD0"/>
                  </a:gs>
                  <a:gs pos="100000">
                    <a:srgbClr val="85DFD0">
                      <a:gamma/>
                      <a:shade val="66667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1800" b="1" i="1" kern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4" name="Oval 65"/>
              <p:cNvSpPr>
                <a:spLocks noChangeArrowheads="1"/>
              </p:cNvSpPr>
              <p:nvPr/>
            </p:nvSpPr>
            <p:spPr bwMode="gray">
              <a:xfrm rot="18227093">
                <a:off x="2352" y="3189"/>
                <a:ext cx="82" cy="87"/>
              </a:xfrm>
              <a:prstGeom prst="ellipse">
                <a:avLst/>
              </a:prstGeom>
              <a:gradFill rotWithShape="1">
                <a:gsLst>
                  <a:gs pos="0">
                    <a:srgbClr val="85DFD0"/>
                  </a:gs>
                  <a:gs pos="100000">
                    <a:srgbClr val="85DFD0">
                      <a:gamma/>
                      <a:shade val="66667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1800" b="1" i="1" kern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54" name="Group 67"/>
            <p:cNvGrpSpPr>
              <a:grpSpLocks/>
            </p:cNvGrpSpPr>
            <p:nvPr/>
          </p:nvGrpSpPr>
          <p:grpSpPr bwMode="auto">
            <a:xfrm>
              <a:off x="1824" y="3357"/>
              <a:ext cx="432" cy="432"/>
              <a:chOff x="2016" y="1920"/>
              <a:chExt cx="1680" cy="1680"/>
            </a:xfrm>
          </p:grpSpPr>
          <p:sp>
            <p:nvSpPr>
              <p:cNvPr id="71" name="Oval 68"/>
              <p:cNvSpPr>
                <a:spLocks noChangeArrowheads="1"/>
              </p:cNvSpPr>
              <p:nvPr/>
            </p:nvSpPr>
            <p:spPr bwMode="gray">
              <a:xfrm>
                <a:off x="2018" y="1921"/>
                <a:ext cx="1678" cy="1678"/>
              </a:xfrm>
              <a:prstGeom prst="ellipse">
                <a:avLst/>
              </a:prstGeom>
              <a:gradFill rotWithShape="1">
                <a:gsLst>
                  <a:gs pos="0">
                    <a:srgbClr val="85DFD0"/>
                  </a:gs>
                  <a:gs pos="100000">
                    <a:srgbClr val="85DFD0">
                      <a:gamma/>
                      <a:shade val="24314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1800" b="1" i="1" kern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2" name="Freeform 69"/>
              <p:cNvSpPr>
                <a:spLocks/>
              </p:cNvSpPr>
              <p:nvPr/>
            </p:nvSpPr>
            <p:spPr bwMode="gray">
              <a:xfrm>
                <a:off x="2209" y="1950"/>
                <a:ext cx="1296" cy="634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667 w 1321"/>
                  <a:gd name="T85" fmla="*/ 0 h 712"/>
                  <a:gd name="T86" fmla="*/ 759 w 1321"/>
                  <a:gd name="T87" fmla="*/ 6 h 712"/>
                  <a:gd name="T88" fmla="*/ 847 w 1321"/>
                  <a:gd name="T89" fmla="*/ 23 h 712"/>
                  <a:gd name="T90" fmla="*/ 932 w 1321"/>
                  <a:gd name="T91" fmla="*/ 53 h 712"/>
                  <a:gd name="T92" fmla="*/ 1010 w 1321"/>
                  <a:gd name="T93" fmla="*/ 90 h 712"/>
                  <a:gd name="T94" fmla="*/ 1082 w 1321"/>
                  <a:gd name="T95" fmla="*/ 137 h 712"/>
                  <a:gd name="T96" fmla="*/ 1149 w 1321"/>
                  <a:gd name="T97" fmla="*/ 194 h 712"/>
                  <a:gd name="T98" fmla="*/ 1208 w 1321"/>
                  <a:gd name="T99" fmla="*/ 256 h 712"/>
                  <a:gd name="T100" fmla="*/ 1258 w 1321"/>
                  <a:gd name="T101" fmla="*/ 325 h 712"/>
                  <a:gd name="T102" fmla="*/ 1301 w 1321"/>
                  <a:gd name="T103" fmla="*/ 401 h 712"/>
                  <a:gd name="T104" fmla="*/ 1301 w 1321"/>
                  <a:gd name="T105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85DFD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BBF6E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1800" b="1" i="1" kern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55" name="Group 72"/>
            <p:cNvGrpSpPr>
              <a:grpSpLocks/>
            </p:cNvGrpSpPr>
            <p:nvPr/>
          </p:nvGrpSpPr>
          <p:grpSpPr bwMode="auto">
            <a:xfrm>
              <a:off x="3938" y="1968"/>
              <a:ext cx="430" cy="437"/>
              <a:chOff x="2016" y="1921"/>
              <a:chExt cx="1679" cy="1680"/>
            </a:xfrm>
          </p:grpSpPr>
          <p:sp>
            <p:nvSpPr>
              <p:cNvPr id="69" name="Oval 73"/>
              <p:cNvSpPr>
                <a:spLocks noChangeArrowheads="1"/>
              </p:cNvSpPr>
              <p:nvPr/>
            </p:nvSpPr>
            <p:spPr bwMode="gray">
              <a:xfrm>
                <a:off x="2014" y="1921"/>
                <a:ext cx="1681" cy="1679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1800" b="1" i="1" kern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0" name="Freeform 74"/>
              <p:cNvSpPr>
                <a:spLocks/>
              </p:cNvSpPr>
              <p:nvPr/>
            </p:nvSpPr>
            <p:spPr bwMode="gray">
              <a:xfrm>
                <a:off x="2206" y="1950"/>
                <a:ext cx="1297" cy="631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667 w 1321"/>
                  <a:gd name="T85" fmla="*/ 0 h 712"/>
                  <a:gd name="T86" fmla="*/ 759 w 1321"/>
                  <a:gd name="T87" fmla="*/ 6 h 712"/>
                  <a:gd name="T88" fmla="*/ 847 w 1321"/>
                  <a:gd name="T89" fmla="*/ 23 h 712"/>
                  <a:gd name="T90" fmla="*/ 932 w 1321"/>
                  <a:gd name="T91" fmla="*/ 53 h 712"/>
                  <a:gd name="T92" fmla="*/ 1010 w 1321"/>
                  <a:gd name="T93" fmla="*/ 90 h 712"/>
                  <a:gd name="T94" fmla="*/ 1082 w 1321"/>
                  <a:gd name="T95" fmla="*/ 137 h 712"/>
                  <a:gd name="T96" fmla="*/ 1149 w 1321"/>
                  <a:gd name="T97" fmla="*/ 194 h 712"/>
                  <a:gd name="T98" fmla="*/ 1208 w 1321"/>
                  <a:gd name="T99" fmla="*/ 256 h 712"/>
                  <a:gd name="T100" fmla="*/ 1258 w 1321"/>
                  <a:gd name="T101" fmla="*/ 325 h 712"/>
                  <a:gd name="T102" fmla="*/ 1301 w 1321"/>
                  <a:gd name="T103" fmla="*/ 401 h 712"/>
                  <a:gd name="T104" fmla="*/ 1301 w 1321"/>
                  <a:gd name="T105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491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BBF6E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1800" b="1" i="1" kern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56" name="Group 77"/>
            <p:cNvGrpSpPr>
              <a:grpSpLocks/>
            </p:cNvGrpSpPr>
            <p:nvPr/>
          </p:nvGrpSpPr>
          <p:grpSpPr bwMode="auto">
            <a:xfrm>
              <a:off x="3552" y="3360"/>
              <a:ext cx="412" cy="392"/>
              <a:chOff x="2016" y="1920"/>
              <a:chExt cx="1680" cy="1680"/>
            </a:xfrm>
          </p:grpSpPr>
          <p:sp>
            <p:nvSpPr>
              <p:cNvPr id="67" name="Oval 78"/>
              <p:cNvSpPr>
                <a:spLocks noChangeArrowheads="1"/>
              </p:cNvSpPr>
              <p:nvPr/>
            </p:nvSpPr>
            <p:spPr bwMode="gray">
              <a:xfrm>
                <a:off x="2015" y="1918"/>
                <a:ext cx="1681" cy="1680"/>
              </a:xfrm>
              <a:prstGeom prst="ellipse">
                <a:avLst/>
              </a:prstGeom>
              <a:gradFill rotWithShape="1">
                <a:gsLst>
                  <a:gs pos="0">
                    <a:srgbClr val="DBF5F9"/>
                  </a:gs>
                  <a:gs pos="100000">
                    <a:srgbClr val="DBF5F9">
                      <a:gamma/>
                      <a:shade val="4549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1800" b="1" i="1" kern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8" name="Freeform 79"/>
              <p:cNvSpPr>
                <a:spLocks/>
              </p:cNvSpPr>
              <p:nvPr/>
            </p:nvSpPr>
            <p:spPr bwMode="gray">
              <a:xfrm>
                <a:off x="2207" y="1945"/>
                <a:ext cx="1298" cy="635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667 w 1321"/>
                  <a:gd name="T85" fmla="*/ 0 h 712"/>
                  <a:gd name="T86" fmla="*/ 759 w 1321"/>
                  <a:gd name="T87" fmla="*/ 6 h 712"/>
                  <a:gd name="T88" fmla="*/ 847 w 1321"/>
                  <a:gd name="T89" fmla="*/ 23 h 712"/>
                  <a:gd name="T90" fmla="*/ 932 w 1321"/>
                  <a:gd name="T91" fmla="*/ 53 h 712"/>
                  <a:gd name="T92" fmla="*/ 1010 w 1321"/>
                  <a:gd name="T93" fmla="*/ 90 h 712"/>
                  <a:gd name="T94" fmla="*/ 1082 w 1321"/>
                  <a:gd name="T95" fmla="*/ 137 h 712"/>
                  <a:gd name="T96" fmla="*/ 1149 w 1321"/>
                  <a:gd name="T97" fmla="*/ 194 h 712"/>
                  <a:gd name="T98" fmla="*/ 1208 w 1321"/>
                  <a:gd name="T99" fmla="*/ 256 h 712"/>
                  <a:gd name="T100" fmla="*/ 1258 w 1321"/>
                  <a:gd name="T101" fmla="*/ 325 h 712"/>
                  <a:gd name="T102" fmla="*/ 1301 w 1321"/>
                  <a:gd name="T103" fmla="*/ 401 h 712"/>
                  <a:gd name="T104" fmla="*/ 1301 w 1321"/>
                  <a:gd name="T105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DBF5F9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BBF6E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1800" b="1" i="1" kern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57" name="Group 82"/>
            <p:cNvGrpSpPr>
              <a:grpSpLocks/>
            </p:cNvGrpSpPr>
            <p:nvPr/>
          </p:nvGrpSpPr>
          <p:grpSpPr bwMode="auto">
            <a:xfrm>
              <a:off x="1488" y="1968"/>
              <a:ext cx="432" cy="432"/>
              <a:chOff x="2016" y="1920"/>
              <a:chExt cx="1680" cy="1680"/>
            </a:xfrm>
          </p:grpSpPr>
          <p:sp>
            <p:nvSpPr>
              <p:cNvPr id="65" name="Oval 83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78" cy="1678"/>
              </a:xfrm>
              <a:prstGeom prst="ellipse">
                <a:avLst/>
              </a:prstGeom>
              <a:gradFill rotWithShape="1">
                <a:gsLst>
                  <a:gs pos="0">
                    <a:srgbClr val="0F6FC6"/>
                  </a:gs>
                  <a:gs pos="100000">
                    <a:srgbClr val="0F6FC6">
                      <a:gamma/>
                      <a:shade val="4549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1800" b="1" i="1" kern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6" name="Freeform 84"/>
              <p:cNvSpPr>
                <a:spLocks/>
              </p:cNvSpPr>
              <p:nvPr/>
            </p:nvSpPr>
            <p:spPr bwMode="gray">
              <a:xfrm>
                <a:off x="2207" y="1949"/>
                <a:ext cx="1296" cy="634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667 w 1321"/>
                  <a:gd name="T85" fmla="*/ 0 h 712"/>
                  <a:gd name="T86" fmla="*/ 759 w 1321"/>
                  <a:gd name="T87" fmla="*/ 6 h 712"/>
                  <a:gd name="T88" fmla="*/ 847 w 1321"/>
                  <a:gd name="T89" fmla="*/ 23 h 712"/>
                  <a:gd name="T90" fmla="*/ 932 w 1321"/>
                  <a:gd name="T91" fmla="*/ 53 h 712"/>
                  <a:gd name="T92" fmla="*/ 1010 w 1321"/>
                  <a:gd name="T93" fmla="*/ 90 h 712"/>
                  <a:gd name="T94" fmla="*/ 1082 w 1321"/>
                  <a:gd name="T95" fmla="*/ 137 h 712"/>
                  <a:gd name="T96" fmla="*/ 1149 w 1321"/>
                  <a:gd name="T97" fmla="*/ 194 h 712"/>
                  <a:gd name="T98" fmla="*/ 1208 w 1321"/>
                  <a:gd name="T99" fmla="*/ 256 h 712"/>
                  <a:gd name="T100" fmla="*/ 1258 w 1321"/>
                  <a:gd name="T101" fmla="*/ 325 h 712"/>
                  <a:gd name="T102" fmla="*/ 1301 w 1321"/>
                  <a:gd name="T103" fmla="*/ 401 h 712"/>
                  <a:gd name="T104" fmla="*/ 1301 w 1321"/>
                  <a:gd name="T105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0F6FC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BBF6E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1800" b="1" i="1" kern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58" name="Oval 86"/>
            <p:cNvSpPr>
              <a:spLocks noChangeArrowheads="1"/>
            </p:cNvSpPr>
            <p:nvPr/>
          </p:nvSpPr>
          <p:spPr bwMode="gray">
            <a:xfrm rot="18227093">
              <a:off x="3507" y="3261"/>
              <a:ext cx="82" cy="88"/>
            </a:xfrm>
            <a:prstGeom prst="ellipse">
              <a:avLst/>
            </a:prstGeom>
            <a:gradFill rotWithShape="1">
              <a:gsLst>
                <a:gs pos="0">
                  <a:srgbClr val="DBF5F9"/>
                </a:gs>
                <a:gs pos="100000">
                  <a:srgbClr val="DBF5F9">
                    <a:gamma/>
                    <a:shade val="66667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b="1" i="1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9" name="Oval 87"/>
            <p:cNvSpPr>
              <a:spLocks noChangeArrowheads="1"/>
            </p:cNvSpPr>
            <p:nvPr/>
          </p:nvSpPr>
          <p:spPr bwMode="gray">
            <a:xfrm rot="18227093">
              <a:off x="3410" y="3165"/>
              <a:ext cx="82" cy="88"/>
            </a:xfrm>
            <a:prstGeom prst="ellipse">
              <a:avLst/>
            </a:prstGeom>
            <a:gradFill rotWithShape="1">
              <a:gsLst>
                <a:gs pos="0">
                  <a:srgbClr val="DBF5F9"/>
                </a:gs>
                <a:gs pos="100000">
                  <a:srgbClr val="DBF5F9">
                    <a:gamma/>
                    <a:shade val="66667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b="1" i="1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60" name="Group 88"/>
            <p:cNvGrpSpPr>
              <a:grpSpLocks/>
            </p:cNvGrpSpPr>
            <p:nvPr/>
          </p:nvGrpSpPr>
          <p:grpSpPr bwMode="auto">
            <a:xfrm>
              <a:off x="1968" y="2256"/>
              <a:ext cx="231" cy="130"/>
              <a:chOff x="2016" y="2304"/>
              <a:chExt cx="231" cy="130"/>
            </a:xfrm>
          </p:grpSpPr>
          <p:sp>
            <p:nvSpPr>
              <p:cNvPr id="63" name="Oval 89"/>
              <p:cNvSpPr>
                <a:spLocks noChangeArrowheads="1"/>
              </p:cNvSpPr>
              <p:nvPr/>
            </p:nvSpPr>
            <p:spPr bwMode="gray">
              <a:xfrm rot="18227093">
                <a:off x="2018" y="2301"/>
                <a:ext cx="82" cy="88"/>
              </a:xfrm>
              <a:prstGeom prst="ellipse">
                <a:avLst/>
              </a:prstGeom>
              <a:gradFill rotWithShape="1">
                <a:gsLst>
                  <a:gs pos="0">
                    <a:srgbClr val="0F6FC6"/>
                  </a:gs>
                  <a:gs pos="100000">
                    <a:srgbClr val="0F6FC6">
                      <a:gamma/>
                      <a:shade val="57647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1800" b="1" i="1" kern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4" name="Oval 90"/>
              <p:cNvSpPr>
                <a:spLocks noChangeArrowheads="1"/>
              </p:cNvSpPr>
              <p:nvPr/>
            </p:nvSpPr>
            <p:spPr bwMode="gray">
              <a:xfrm rot="18227093">
                <a:off x="2163" y="2349"/>
                <a:ext cx="82" cy="88"/>
              </a:xfrm>
              <a:prstGeom prst="ellipse">
                <a:avLst/>
              </a:prstGeom>
              <a:gradFill rotWithShape="1">
                <a:gsLst>
                  <a:gs pos="0">
                    <a:srgbClr val="0F6FC6"/>
                  </a:gs>
                  <a:gs pos="100000">
                    <a:srgbClr val="0F6FC6">
                      <a:gamma/>
                      <a:shade val="48627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1800" b="1" i="1" kern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61" name="Oval 94"/>
            <p:cNvSpPr>
              <a:spLocks noChangeArrowheads="1"/>
            </p:cNvSpPr>
            <p:nvPr/>
          </p:nvSpPr>
          <p:spPr bwMode="gray">
            <a:xfrm rot="18227093">
              <a:off x="3759" y="2271"/>
              <a:ext cx="82" cy="8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b="1" i="1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2" name="Oval 95"/>
            <p:cNvSpPr>
              <a:spLocks noChangeArrowheads="1"/>
            </p:cNvSpPr>
            <p:nvPr/>
          </p:nvSpPr>
          <p:spPr bwMode="gray">
            <a:xfrm rot="18227093">
              <a:off x="3603" y="2349"/>
              <a:ext cx="82" cy="8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b="1" i="1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79" name="Rectángulo 78"/>
          <p:cNvSpPr/>
          <p:nvPr/>
        </p:nvSpPr>
        <p:spPr>
          <a:xfrm>
            <a:off x="4954980" y="2064995"/>
            <a:ext cx="154010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US" sz="2000" b="1" i="1" dirty="0" smtClean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Indicadores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US" sz="2000" b="1" i="1" dirty="0" smtClean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Financieros </a:t>
            </a:r>
            <a:endParaRPr lang="es-US" sz="2000" dirty="0">
              <a:solidFill>
                <a:prstClr val="black"/>
              </a:solidFill>
              <a:latin typeface="Garamond" panose="02020404030301010803" pitchFamily="18" charset="0"/>
            </a:endParaRPr>
          </a:p>
        </p:txBody>
      </p:sp>
      <p:sp>
        <p:nvSpPr>
          <p:cNvPr id="80" name="Rectángulo 79"/>
          <p:cNvSpPr/>
          <p:nvPr/>
        </p:nvSpPr>
        <p:spPr>
          <a:xfrm>
            <a:off x="4383497" y="-259403"/>
            <a:ext cx="22670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</a:pPr>
            <a:r>
              <a:rPr lang="es-NI" altLang="es-US" sz="2000" b="1" i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Calidad de Activos  </a:t>
            </a:r>
            <a:endParaRPr lang="es-US" altLang="es-US" sz="2000" b="1" i="1" dirty="0">
              <a:solidFill>
                <a:srgbClr val="00B05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1" name="Rectángulo 80"/>
          <p:cNvSpPr/>
          <p:nvPr/>
        </p:nvSpPr>
        <p:spPr>
          <a:xfrm>
            <a:off x="5847035" y="-43084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</a:pPr>
            <a:r>
              <a:rPr lang="es-NI" altLang="es-US" sz="1600" b="1" i="1" dirty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Créditos </a:t>
            </a:r>
            <a:r>
              <a:rPr lang="es-NI" altLang="es-US" sz="1600" b="1" i="1" dirty="0" smtClean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Vencidos / Cartera </a:t>
            </a:r>
            <a:r>
              <a:rPr lang="es-NI" altLang="es-US" sz="1600" b="1" i="1" dirty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Bruta </a:t>
            </a:r>
            <a:endParaRPr lang="es-NI" altLang="es-US" sz="1600" b="1" i="1" dirty="0" smtClean="0">
              <a:solidFill>
                <a:prstClr val="black"/>
              </a:solidFill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2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</a:pPr>
            <a:r>
              <a:rPr lang="es-NI" altLang="es-US" sz="1600" b="1" i="1" dirty="0" smtClean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Provisiones  </a:t>
            </a:r>
            <a:r>
              <a:rPr lang="es-NI" altLang="es-US" sz="1600" b="1" i="1" dirty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Sobre Cartera de </a:t>
            </a:r>
            <a:r>
              <a:rPr lang="es-NI" altLang="es-US" sz="1600" b="1" i="1" dirty="0" smtClean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Crédito / Cartera Bruta Créditos </a:t>
            </a:r>
            <a:r>
              <a:rPr lang="es-NI" altLang="es-US" sz="1600" b="1" i="1" dirty="0" err="1" smtClean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Créditos</a:t>
            </a:r>
            <a:r>
              <a:rPr lang="es-NI" altLang="es-US" sz="1600" b="1" i="1" dirty="0" smtClean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Vencidos</a:t>
            </a:r>
            <a:r>
              <a:rPr lang="es-NI" altLang="es-US" sz="1600" b="1" i="1" dirty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 Patrimonio </a:t>
            </a:r>
            <a:endParaRPr lang="es-US" altLang="es-US" sz="1600" b="1" i="1" dirty="0">
              <a:solidFill>
                <a:prstClr val="black"/>
              </a:solidFill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2" name="Rectángulo 81"/>
          <p:cNvSpPr/>
          <p:nvPr/>
        </p:nvSpPr>
        <p:spPr>
          <a:xfrm>
            <a:off x="6248400" y="1636928"/>
            <a:ext cx="6096000" cy="2400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fontAlgn="base" hangingPunct="0">
              <a:lnSpc>
                <a:spcPct val="150000"/>
              </a:lnSpc>
            </a:pPr>
            <a:r>
              <a:rPr lang="es-NI" sz="2000" b="1" i="1" dirty="0" smtClean="0">
                <a:solidFill>
                  <a:srgbClr val="00B050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Rentabilidad y Beneficio</a:t>
            </a:r>
          </a:p>
          <a:p>
            <a:pPr algn="ctr" eaLnBrk="0" fontAlgn="base" hangingPunct="0">
              <a:lnSpc>
                <a:spcPct val="150000"/>
              </a:lnSpc>
            </a:pPr>
            <a:endParaRPr lang="es-US" sz="1600" b="1" i="1" dirty="0">
              <a:solidFill>
                <a:prstClr val="black"/>
              </a:solidFill>
              <a:latin typeface="Garamond" panose="02020404030301010803" pitchFamily="18" charset="0"/>
              <a:ea typeface="Times New Roman" panose="02020603050405020304" pitchFamily="18" charset="0"/>
            </a:endParaRPr>
          </a:p>
          <a:p>
            <a:pPr algn="ctr" eaLnBrk="0" fontAlgn="base" hangingPunct="0">
              <a:lnSpc>
                <a:spcPct val="150000"/>
              </a:lnSpc>
            </a:pPr>
            <a:r>
              <a:rPr lang="es-NI" sz="1600" b="1" i="1" dirty="0" smtClean="0">
                <a:solidFill>
                  <a:prstClr val="black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Gastos Financieros/Ingresos financieros </a:t>
            </a:r>
            <a:endParaRPr lang="es-US" sz="1600" b="1" i="1" dirty="0">
              <a:solidFill>
                <a:prstClr val="black"/>
              </a:solidFill>
              <a:latin typeface="Garamond" panose="02020404030301010803" pitchFamily="18" charset="0"/>
              <a:ea typeface="Times New Roman" panose="02020603050405020304" pitchFamily="18" charset="0"/>
            </a:endParaRPr>
          </a:p>
          <a:p>
            <a:pPr algn="ctr" eaLnBrk="0" fontAlgn="base" hangingPunct="0">
              <a:lnSpc>
                <a:spcPct val="150000"/>
              </a:lnSpc>
            </a:pPr>
            <a:r>
              <a:rPr lang="es-NI" sz="1600" b="1" i="1" dirty="0" smtClean="0">
                <a:solidFill>
                  <a:prstClr val="black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Gastos de Administración/Activos  </a:t>
            </a:r>
            <a:endParaRPr lang="es-US" sz="1600" b="1" i="1" dirty="0">
              <a:solidFill>
                <a:prstClr val="black"/>
              </a:solidFill>
              <a:latin typeface="Garamond" panose="02020404030301010803" pitchFamily="18" charset="0"/>
              <a:ea typeface="Times New Roman" panose="02020603050405020304" pitchFamily="18" charset="0"/>
            </a:endParaRPr>
          </a:p>
          <a:p>
            <a:pPr algn="ctr" eaLnBrk="0" fontAlgn="base" hangingPunct="0">
              <a:lnSpc>
                <a:spcPct val="150000"/>
              </a:lnSpc>
            </a:pPr>
            <a:r>
              <a:rPr lang="es-NI" sz="1600" b="1" i="1" dirty="0" smtClean="0">
                <a:solidFill>
                  <a:prstClr val="black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Resultado/Patrimonio </a:t>
            </a:r>
            <a:endParaRPr lang="es-US" sz="1600" b="1" i="1" dirty="0">
              <a:solidFill>
                <a:prstClr val="black"/>
              </a:solidFill>
              <a:latin typeface="Garamond" panose="02020404030301010803" pitchFamily="18" charset="0"/>
              <a:ea typeface="Times New Roman" panose="02020603050405020304" pitchFamily="18" charset="0"/>
            </a:endParaRPr>
          </a:p>
          <a:p>
            <a:pPr algn="ctr" eaLnBrk="0" fontAlgn="base" hangingPunct="0">
              <a:lnSpc>
                <a:spcPct val="150000"/>
              </a:lnSpc>
            </a:pPr>
            <a:r>
              <a:rPr lang="es-NI" sz="1600" b="1" i="1" dirty="0" smtClean="0">
                <a:solidFill>
                  <a:prstClr val="black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Resultado/Activos Totales </a:t>
            </a:r>
            <a:endParaRPr lang="es-US" sz="1600" b="1" i="1" dirty="0">
              <a:solidFill>
                <a:prstClr val="black"/>
              </a:solidFill>
              <a:latin typeface="Garamond" panose="02020404030301010803" pitchFamily="18" charset="0"/>
              <a:ea typeface="Times New Roman" panose="02020603050405020304" pitchFamily="18" charset="0"/>
            </a:endParaRPr>
          </a:p>
        </p:txBody>
      </p:sp>
      <p:sp>
        <p:nvSpPr>
          <p:cNvPr id="83" name="Rectángulo 82"/>
          <p:cNvSpPr/>
          <p:nvPr/>
        </p:nvSpPr>
        <p:spPr>
          <a:xfrm>
            <a:off x="-1641203" y="2548549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marL="914400" lvl="2" algn="ctr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</a:pPr>
            <a:r>
              <a:rPr lang="es-NI" altLang="es-US" sz="1600" b="1" i="1" dirty="0" smtClean="0">
                <a:solidFill>
                  <a:srgbClr val="000000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Disp</a:t>
            </a:r>
            <a:r>
              <a:rPr lang="es-NI" altLang="es-US" sz="1600" b="1" i="1" dirty="0">
                <a:solidFill>
                  <a:srgbClr val="000000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+ Inversiones </a:t>
            </a:r>
            <a:r>
              <a:rPr lang="es-NI" altLang="es-US" sz="1600" b="1" i="1" dirty="0" smtClean="0">
                <a:solidFill>
                  <a:srgbClr val="000000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 Activos </a:t>
            </a:r>
            <a:r>
              <a:rPr lang="es-NI" altLang="es-US" sz="1600" b="1" i="1" dirty="0">
                <a:solidFill>
                  <a:srgbClr val="000000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Totales </a:t>
            </a:r>
            <a:endParaRPr lang="es-NI" altLang="es-US" sz="1600" b="1" i="1" dirty="0" smtClean="0">
              <a:solidFill>
                <a:srgbClr val="000000"/>
              </a:solidFill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lvl="2" algn="ctr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</a:pPr>
            <a:r>
              <a:rPr lang="es-NI" altLang="es-US" sz="1600" b="1" i="1" dirty="0" smtClean="0">
                <a:solidFill>
                  <a:srgbClr val="000000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Disponibilidades / Cartera </a:t>
            </a:r>
            <a:r>
              <a:rPr lang="es-NI" altLang="es-US" sz="1600" b="1" i="1" dirty="0">
                <a:solidFill>
                  <a:srgbClr val="000000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 Crédito Bruta </a:t>
            </a:r>
            <a:endParaRPr lang="es-US" altLang="es-US" sz="1600" b="1" i="1" dirty="0">
              <a:solidFill>
                <a:srgbClr val="000000"/>
              </a:solidFill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4" name="Rectángulo 83"/>
          <p:cNvSpPr/>
          <p:nvPr/>
        </p:nvSpPr>
        <p:spPr>
          <a:xfrm>
            <a:off x="333669" y="4456886"/>
            <a:ext cx="71400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</a:pPr>
            <a:r>
              <a:rPr lang="es-NI" altLang="es-US" sz="1600" b="1" i="1" dirty="0" smtClean="0">
                <a:solidFill>
                  <a:srgbClr val="000000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Adecuación </a:t>
            </a:r>
            <a:r>
              <a:rPr lang="es-NI" altLang="es-US" sz="1600" b="1" i="1" dirty="0">
                <a:solidFill>
                  <a:srgbClr val="000000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 Capital (Dato </a:t>
            </a:r>
            <a:r>
              <a:rPr lang="es-NI" altLang="es-US" sz="1600" b="1" i="1" dirty="0" smtClean="0">
                <a:solidFill>
                  <a:srgbClr val="000000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Proporcionado por el BCN) </a:t>
            </a:r>
            <a:endParaRPr lang="es-US" altLang="es-US" sz="1600" b="1" i="1" dirty="0">
              <a:solidFill>
                <a:srgbClr val="000000"/>
              </a:solidFill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</a:pPr>
            <a:r>
              <a:rPr lang="es-NI" altLang="es-US" sz="1600" b="1" i="1" dirty="0" smtClean="0">
                <a:solidFill>
                  <a:srgbClr val="000000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 ptmos. Más Grandes/Patrimonio (Dato Proporcionado por el BCN) </a:t>
            </a:r>
            <a:endParaRPr lang="es-US" altLang="es-US" sz="1600" b="1" i="1" dirty="0" smtClean="0">
              <a:solidFill>
                <a:srgbClr val="000000"/>
              </a:solidFill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</a:pPr>
            <a:r>
              <a:rPr lang="es-NI" altLang="es-US" sz="1600" b="1" i="1" dirty="0" smtClean="0">
                <a:solidFill>
                  <a:srgbClr val="000000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Provisiones/Cartera </a:t>
            </a:r>
            <a:r>
              <a:rPr lang="es-NI" altLang="es-US" sz="1600" b="1" i="1" dirty="0">
                <a:solidFill>
                  <a:srgbClr val="000000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Vencida Series de Tiempo </a:t>
            </a:r>
            <a:endParaRPr lang="es-US" altLang="es-US" sz="1600" b="1" i="1" dirty="0">
              <a:solidFill>
                <a:srgbClr val="000000"/>
              </a:solidFill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5" name="Rectángulo 84"/>
          <p:cNvSpPr/>
          <p:nvPr/>
        </p:nvSpPr>
        <p:spPr>
          <a:xfrm>
            <a:off x="2240103" y="1494511"/>
            <a:ext cx="11560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</a:pPr>
            <a:r>
              <a:rPr lang="es-NI" altLang="es-US" sz="2000" b="1" i="1" dirty="0">
                <a:solidFill>
                  <a:srgbClr val="00B050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Liquidez</a:t>
            </a:r>
            <a:endParaRPr lang="es-US" altLang="es-US" sz="2000" b="1" i="1" dirty="0">
              <a:solidFill>
                <a:srgbClr val="00B050"/>
              </a:solidFill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6" name="Rectángulo 85"/>
          <p:cNvSpPr/>
          <p:nvPr/>
        </p:nvSpPr>
        <p:spPr>
          <a:xfrm>
            <a:off x="2826488" y="3729650"/>
            <a:ext cx="12062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</a:pPr>
            <a:r>
              <a:rPr lang="es-NI" altLang="es-US" sz="2000" b="1" i="1" dirty="0">
                <a:solidFill>
                  <a:srgbClr val="00B050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Solvencia</a:t>
            </a:r>
            <a:endParaRPr lang="es-US" altLang="es-US" sz="2000" b="1" i="1" dirty="0">
              <a:solidFill>
                <a:srgbClr val="00B050"/>
              </a:solidFill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7" name="Imagen 8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5811" y="4083593"/>
            <a:ext cx="2705100" cy="1685925"/>
          </a:xfrm>
          <a:prstGeom prst="rect">
            <a:avLst/>
          </a:prstGeom>
        </p:spPr>
      </p:pic>
      <p:cxnSp>
        <p:nvCxnSpPr>
          <p:cNvPr id="88" name="Conector recto de flecha 87"/>
          <p:cNvCxnSpPr>
            <a:stCxn id="67" idx="5"/>
            <a:endCxn id="87" idx="1"/>
          </p:cNvCxnSpPr>
          <p:nvPr/>
        </p:nvCxnSpPr>
        <p:spPr>
          <a:xfrm>
            <a:off x="7068922" y="4147515"/>
            <a:ext cx="1286889" cy="779041"/>
          </a:xfrm>
          <a:prstGeom prst="straightConnector1">
            <a:avLst/>
          </a:prstGeom>
          <a:noFill/>
          <a:ln w="76200" cap="flat" cmpd="sng" algn="ctr">
            <a:solidFill>
              <a:srgbClr val="FF0000"/>
            </a:solidFill>
            <a:prstDash val="solid"/>
            <a:miter lim="800000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034842460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7063240"/>
              </p:ext>
            </p:extLst>
          </p:nvPr>
        </p:nvGraphicFramePr>
        <p:xfrm>
          <a:off x="1724025" y="0"/>
          <a:ext cx="9080500" cy="594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5" name="Hoja de cálculo" r:id="rId4" imgW="6000636" imgH="6105552" progId="Excel.Sheet.8">
                  <p:embed/>
                </p:oleObj>
              </mc:Choice>
              <mc:Fallback>
                <p:oleObj name="Hoja de cálculo" r:id="rId4" imgW="6000636" imgH="6105552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4025" y="0"/>
                        <a:ext cx="9080500" cy="5949950"/>
                      </a:xfrm>
                      <a:prstGeom prst="rect">
                        <a:avLst/>
                      </a:prstGeom>
                      <a:noFill/>
                      <a:ln w="76200" cmpd="tri">
                        <a:solidFill>
                          <a:srgbClr val="00B05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82248482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Objeto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3667245"/>
              </p:ext>
            </p:extLst>
          </p:nvPr>
        </p:nvGraphicFramePr>
        <p:xfrm>
          <a:off x="1491680" y="15381"/>
          <a:ext cx="9536112" cy="594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9" name="Hoja de cálculo" r:id="rId5" imgW="9344199" imgH="5791074" progId="Excel.Sheet.12">
                  <p:embed/>
                </p:oleObj>
              </mc:Choice>
              <mc:Fallback>
                <p:oleObj name="Hoja de cálculo" r:id="rId5" imgW="9344199" imgH="5791074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91680" y="15381"/>
                        <a:ext cx="9536112" cy="5949950"/>
                      </a:xfrm>
                      <a:prstGeom prst="rect">
                        <a:avLst/>
                      </a:prstGeom>
                      <a:ln w="76200"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03056457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2"/>
          <p:cNvSpPr>
            <a:spLocks noChangeArrowheads="1"/>
          </p:cNvSpPr>
          <p:nvPr/>
        </p:nvSpPr>
        <p:spPr bwMode="gray">
          <a:xfrm>
            <a:off x="771600" y="260648"/>
            <a:ext cx="6443380" cy="388330"/>
          </a:xfrm>
          <a:prstGeom prst="roundRect">
            <a:avLst>
              <a:gd name="adj" fmla="val 50000"/>
            </a:avLst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s-US" sz="1827" dirty="0">
              <a:solidFill>
                <a:srgbClr val="000000"/>
              </a:solidFill>
              <a:latin typeface="Constantia" panose="02030602050306030303" pitchFamily="18" charset="0"/>
            </a:endParaRPr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181780" y="223749"/>
            <a:ext cx="584913" cy="454395"/>
            <a:chOff x="1110" y="2656"/>
            <a:chExt cx="1549" cy="1351"/>
          </a:xfrm>
          <a:solidFill>
            <a:srgbClr val="FF0000"/>
          </a:solidFill>
        </p:grpSpPr>
        <p:sp>
          <p:nvSpPr>
            <p:cNvPr id="4" name="AutoShape 4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 cap="flat" cmpd="sng" algn="ctr">
              <a:solidFill>
                <a:srgbClr val="FF0000"/>
              </a:solidFill>
              <a:prstDash val="solid"/>
            </a:ln>
            <a:effectLst>
              <a:outerShdw blurRad="57150" dist="38100" dir="5400000" algn="ctr" rotWithShape="0">
                <a:srgbClr val="7CCA62">
                  <a:shade val="9000"/>
                  <a:alpha val="48000"/>
                  <a:satMod val="105000"/>
                </a:srgbClr>
              </a:outerShdw>
            </a:effectLst>
          </p:spPr>
          <p:txBody>
            <a:bodyPr wrap="none" anchor="ctr"/>
            <a:lstStyle/>
            <a:p>
              <a:pPr defTabSz="928049">
                <a:defRPr/>
              </a:pPr>
              <a:endParaRPr lang="en-US" sz="2432" kern="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AutoShape 5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 cap="flat" cmpd="sng" algn="ctr">
              <a:solidFill>
                <a:srgbClr val="FF0000"/>
              </a:solidFill>
              <a:prstDash val="solid"/>
              <a:headEnd/>
              <a:tailEnd/>
            </a:ln>
            <a:effectLst>
              <a:outerShdw blurRad="57150" dist="38100" dir="5400000" algn="ctr" rotWithShape="0">
                <a:srgbClr val="7CCA62">
                  <a:shade val="9000"/>
                  <a:alpha val="48000"/>
                  <a:satMod val="105000"/>
                </a:srgbClr>
              </a:outerShdw>
            </a:effectLst>
          </p:spPr>
          <p:txBody>
            <a:bodyPr wrap="none" anchor="ctr"/>
            <a:lstStyle/>
            <a:p>
              <a:pPr defTabSz="928049">
                <a:defRPr/>
              </a:pPr>
              <a:endParaRPr lang="en-US" sz="2432" kern="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AutoShape 6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solidFill>
              <a:srgbClr val="FFFF00"/>
            </a:solidFill>
            <a:ln w="9525" cap="flat" cmpd="sng" algn="ctr">
              <a:solidFill>
                <a:srgbClr val="FF0000"/>
              </a:solidFill>
              <a:prstDash val="solid"/>
              <a:headEnd/>
              <a:tailEnd/>
            </a:ln>
            <a:effectLst>
              <a:outerShdw blurRad="57150" dist="38100" dir="5400000" algn="ctr" rotWithShape="0">
                <a:srgbClr val="7CCA62">
                  <a:shade val="9000"/>
                  <a:alpha val="48000"/>
                  <a:satMod val="105000"/>
                </a:srgbClr>
              </a:outerShdw>
            </a:effectLst>
          </p:spPr>
          <p:txBody>
            <a:bodyPr wrap="none" anchor="ctr"/>
            <a:lstStyle/>
            <a:p>
              <a:pPr defTabSz="928049">
                <a:defRPr/>
              </a:pPr>
              <a:endParaRPr lang="en-US" sz="2432" kern="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7" name="Rectángulo 6"/>
          <p:cNvSpPr/>
          <p:nvPr/>
        </p:nvSpPr>
        <p:spPr>
          <a:xfrm>
            <a:off x="915616" y="213840"/>
            <a:ext cx="42837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US" sz="2000" b="1" i="1" dirty="0">
                <a:solidFill>
                  <a:prstClr val="black"/>
                </a:solidFill>
                <a:latin typeface="Garamond" panose="02020404030301010803" pitchFamily="18" charset="0"/>
              </a:rPr>
              <a:t>Componentes Cualitativos de Análisis</a:t>
            </a: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895" y="842725"/>
            <a:ext cx="4256880" cy="3040629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2972" y="851237"/>
            <a:ext cx="4036666" cy="3023603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6083" y="3883354"/>
            <a:ext cx="4747367" cy="2974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884063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3720725" y="1340768"/>
            <a:ext cx="4752528" cy="1198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S" b="1" i="1" dirty="0" smtClean="0">
                <a:latin typeface="Garamond" panose="02020404030301010803" pitchFamily="18" charset="0"/>
              </a:rPr>
              <a:t>Caso Práctico</a:t>
            </a:r>
          </a:p>
          <a:p>
            <a:pPr algn="ctr"/>
            <a:endParaRPr lang="en-US" b="1" i="1" dirty="0">
              <a:latin typeface="Garamond" panose="02020404030301010803" pitchFamily="18" charset="0"/>
            </a:endParaRPr>
          </a:p>
          <a:p>
            <a:pPr algn="ctr"/>
            <a:endParaRPr lang="es-US" b="1" i="1" dirty="0">
              <a:latin typeface="Garamond" panose="02020404030301010803" pitchFamily="18" charset="0"/>
            </a:endParaRPr>
          </a:p>
        </p:txBody>
      </p:sp>
      <p:sp>
        <p:nvSpPr>
          <p:cNvPr id="3" name="Rectangle 3"/>
          <p:cNvSpPr txBox="1">
            <a:spLocks/>
          </p:cNvSpPr>
          <p:nvPr/>
        </p:nvSpPr>
        <p:spPr>
          <a:xfrm>
            <a:off x="1947335" y="-12148"/>
            <a:ext cx="8411202" cy="604240"/>
          </a:xfrm>
          <a:prstGeom prst="rect">
            <a:avLst/>
          </a:prstGeom>
        </p:spPr>
        <p:txBody>
          <a:bodyPr vert="horz" rtlCol="0" anchor="b">
            <a:normAutofit fontScale="97500" lnSpcReduction="10000"/>
          </a:bodyPr>
          <a:lstStyle>
            <a:extLst/>
          </a:lstStyle>
          <a:p>
            <a:pPr algn="ctr" defTabSz="928049">
              <a:spcBef>
                <a:spcPct val="0"/>
              </a:spcBef>
              <a:defRPr/>
            </a:pPr>
            <a:r>
              <a:rPr sz="3654" dirty="0">
                <a:solidFill>
                  <a:schemeClr val="accent2">
                    <a:lumMod val="50000"/>
                  </a:schemeClr>
                </a:solidFill>
                <a:latin typeface="Centaur" pitchFamily="18" charset="0"/>
                <a:ea typeface="+mj-ea"/>
                <a:cs typeface="+mj-cs"/>
              </a:rPr>
              <a:t>Colegio de Contadores Públicos de Nicaragua</a:t>
            </a:r>
            <a:endParaRPr lang="es-ES" sz="3654" dirty="0">
              <a:solidFill>
                <a:schemeClr val="accent2">
                  <a:lumMod val="50000"/>
                </a:schemeClr>
              </a:solidFill>
              <a:latin typeface="Centaur" pitchFamily="18" charset="0"/>
              <a:ea typeface="+mj-ea"/>
              <a:cs typeface="+mj-cs"/>
            </a:endParaRPr>
          </a:p>
        </p:txBody>
      </p:sp>
      <p:sp>
        <p:nvSpPr>
          <p:cNvPr id="5" name="9 Rectángulo"/>
          <p:cNvSpPr/>
          <p:nvPr/>
        </p:nvSpPr>
        <p:spPr>
          <a:xfrm>
            <a:off x="3832622" y="583182"/>
            <a:ext cx="4640631" cy="5935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NI" sz="1624" b="1" dirty="0">
                <a:solidFill>
                  <a:schemeClr val="accent2">
                    <a:lumMod val="50000"/>
                  </a:schemeClr>
                </a:solidFill>
                <a:latin typeface="Centaur" pitchFamily="18" charset="0"/>
                <a:ea typeface="+mj-ea"/>
                <a:cs typeface="+mj-cs"/>
              </a:rPr>
              <a:t>Rector de la Profesión en Nicaragua</a:t>
            </a:r>
          </a:p>
          <a:p>
            <a:pPr algn="ctr"/>
            <a:r>
              <a:rPr lang="es-NI" sz="1624" b="1" dirty="0">
                <a:solidFill>
                  <a:schemeClr val="accent2">
                    <a:lumMod val="50000"/>
                  </a:schemeClr>
                </a:solidFill>
                <a:latin typeface="Centaur" pitchFamily="18" charset="0"/>
                <a:ea typeface="+mj-ea"/>
                <a:cs typeface="+mj-cs"/>
              </a:rPr>
              <a:t>Fundado el 14 de Abril de 1959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577" y="-21069"/>
            <a:ext cx="1606181" cy="1593534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4008" y="1983192"/>
            <a:ext cx="2926334" cy="2609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238967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28184" y="4259078"/>
            <a:ext cx="6121400" cy="1570038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US" sz="4800" b="1" i="1" kern="0" dirty="0">
                <a:ln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MUCHAS GRACIAS</a:t>
            </a:r>
          </a:p>
          <a:p>
            <a:pPr algn="ctr">
              <a:defRPr/>
            </a:pPr>
            <a:r>
              <a:rPr lang="en-US" sz="4800" b="1" i="1" kern="0" dirty="0">
                <a:ln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POR SU </a:t>
            </a:r>
            <a:r>
              <a:rPr lang="es-NI" sz="4800" b="1" i="1" kern="0" dirty="0">
                <a:ln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ATENCIÓN</a:t>
            </a:r>
            <a:r>
              <a:rPr lang="en-US" sz="4800" b="1" i="1" kern="0" dirty="0">
                <a:ln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552" y="260648"/>
            <a:ext cx="6192688" cy="4120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583543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 txBox="1">
            <a:spLocks/>
          </p:cNvSpPr>
          <p:nvPr/>
        </p:nvSpPr>
        <p:spPr>
          <a:xfrm>
            <a:off x="1947335" y="-12148"/>
            <a:ext cx="8411202" cy="604240"/>
          </a:xfrm>
          <a:prstGeom prst="rect">
            <a:avLst/>
          </a:prstGeom>
        </p:spPr>
        <p:txBody>
          <a:bodyPr vert="horz" rtlCol="0" anchor="b">
            <a:normAutofit fontScale="97500" lnSpcReduction="10000"/>
          </a:bodyPr>
          <a:lstStyle>
            <a:extLst/>
          </a:lstStyle>
          <a:p>
            <a:pPr algn="ctr" defTabSz="928049">
              <a:spcBef>
                <a:spcPct val="0"/>
              </a:spcBef>
              <a:defRPr/>
            </a:pPr>
            <a:r>
              <a:rPr sz="3654" dirty="0">
                <a:solidFill>
                  <a:schemeClr val="accent2">
                    <a:lumMod val="50000"/>
                  </a:schemeClr>
                </a:solidFill>
                <a:latin typeface="Centaur" pitchFamily="18" charset="0"/>
                <a:ea typeface="+mj-ea"/>
                <a:cs typeface="+mj-cs"/>
              </a:rPr>
              <a:t>Colegio de Contadores Públicos de Nicaragua</a:t>
            </a:r>
            <a:endParaRPr lang="es-ES" sz="3654" dirty="0">
              <a:solidFill>
                <a:schemeClr val="accent2">
                  <a:lumMod val="50000"/>
                </a:schemeClr>
              </a:solidFill>
              <a:latin typeface="Centaur" pitchFamily="18" charset="0"/>
              <a:ea typeface="+mj-ea"/>
              <a:cs typeface="+mj-cs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3832622" y="583182"/>
            <a:ext cx="4640631" cy="5935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NI" sz="1624" b="1" dirty="0">
                <a:solidFill>
                  <a:schemeClr val="accent2">
                    <a:lumMod val="50000"/>
                  </a:schemeClr>
                </a:solidFill>
                <a:latin typeface="Centaur" pitchFamily="18" charset="0"/>
                <a:ea typeface="+mj-ea"/>
                <a:cs typeface="+mj-cs"/>
              </a:rPr>
              <a:t>Rector de la Profesión en Nicaragua</a:t>
            </a:r>
          </a:p>
          <a:p>
            <a:pPr algn="ctr"/>
            <a:r>
              <a:rPr lang="es-NI" sz="1624" b="1" dirty="0">
                <a:solidFill>
                  <a:schemeClr val="accent2">
                    <a:lumMod val="50000"/>
                  </a:schemeClr>
                </a:solidFill>
                <a:latin typeface="Centaur" pitchFamily="18" charset="0"/>
                <a:ea typeface="+mj-ea"/>
                <a:cs typeface="+mj-cs"/>
              </a:rPr>
              <a:t>Fundado el 14 de Abril de 1959</a:t>
            </a:r>
          </a:p>
        </p:txBody>
      </p:sp>
      <p:grpSp>
        <p:nvGrpSpPr>
          <p:cNvPr id="17" name="Group 3"/>
          <p:cNvGrpSpPr>
            <a:grpSpLocks/>
          </p:cNvGrpSpPr>
          <p:nvPr/>
        </p:nvGrpSpPr>
        <p:grpSpPr bwMode="auto">
          <a:xfrm>
            <a:off x="2501708" y="1125806"/>
            <a:ext cx="584913" cy="454395"/>
            <a:chOff x="1110" y="2656"/>
            <a:chExt cx="1549" cy="1351"/>
          </a:xfrm>
          <a:solidFill>
            <a:srgbClr val="FF0000"/>
          </a:solidFill>
        </p:grpSpPr>
        <p:sp>
          <p:nvSpPr>
            <p:cNvPr id="18" name="AutoShape 4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 cap="flat" cmpd="sng" algn="ctr">
              <a:solidFill>
                <a:srgbClr val="FF0000"/>
              </a:solidFill>
              <a:prstDash val="solid"/>
            </a:ln>
            <a:effectLst>
              <a:outerShdw blurRad="57150" dist="38100" dir="5400000" algn="ctr" rotWithShape="0">
                <a:srgbClr val="7CCA62">
                  <a:shade val="9000"/>
                  <a:alpha val="48000"/>
                  <a:satMod val="105000"/>
                </a:srgbClr>
              </a:outerShdw>
            </a:effectLst>
          </p:spPr>
          <p:txBody>
            <a:bodyPr wrap="none" anchor="ctr"/>
            <a:lstStyle/>
            <a:p>
              <a:pPr defTabSz="928049">
                <a:defRPr/>
              </a:pPr>
              <a:endParaRPr lang="en-US" sz="2432" kern="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AutoShape 5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 cap="flat" cmpd="sng" algn="ctr">
              <a:solidFill>
                <a:srgbClr val="FF0000"/>
              </a:solidFill>
              <a:prstDash val="solid"/>
              <a:headEnd/>
              <a:tailEnd/>
            </a:ln>
            <a:effectLst>
              <a:outerShdw blurRad="57150" dist="38100" dir="5400000" algn="ctr" rotWithShape="0">
                <a:srgbClr val="7CCA62">
                  <a:shade val="9000"/>
                  <a:alpha val="48000"/>
                  <a:satMod val="105000"/>
                </a:srgbClr>
              </a:outerShdw>
            </a:effectLst>
          </p:spPr>
          <p:txBody>
            <a:bodyPr wrap="none" anchor="ctr"/>
            <a:lstStyle/>
            <a:p>
              <a:pPr defTabSz="928049">
                <a:defRPr/>
              </a:pPr>
              <a:endParaRPr lang="en-US" sz="2432" kern="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AutoShape 6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solidFill>
              <a:srgbClr val="FFFF00"/>
            </a:solidFill>
            <a:ln w="9525" cap="flat" cmpd="sng" algn="ctr">
              <a:solidFill>
                <a:srgbClr val="FF0000"/>
              </a:solidFill>
              <a:prstDash val="solid"/>
              <a:headEnd/>
              <a:tailEnd/>
            </a:ln>
            <a:effectLst>
              <a:outerShdw blurRad="57150" dist="38100" dir="5400000" algn="ctr" rotWithShape="0">
                <a:srgbClr val="7CCA62">
                  <a:shade val="9000"/>
                  <a:alpha val="48000"/>
                  <a:satMod val="105000"/>
                </a:srgbClr>
              </a:outerShdw>
            </a:effectLst>
          </p:spPr>
          <p:txBody>
            <a:bodyPr wrap="none" anchor="ctr"/>
            <a:lstStyle/>
            <a:p>
              <a:pPr defTabSz="928049">
                <a:defRPr/>
              </a:pPr>
              <a:endParaRPr lang="en-US" sz="2432" kern="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1" name="AutoShape 32"/>
          <p:cNvSpPr>
            <a:spLocks noChangeArrowheads="1"/>
          </p:cNvSpPr>
          <p:nvPr/>
        </p:nvSpPr>
        <p:spPr bwMode="gray">
          <a:xfrm>
            <a:off x="3110790" y="1174203"/>
            <a:ext cx="4682525" cy="388330"/>
          </a:xfrm>
          <a:prstGeom prst="roundRect">
            <a:avLst>
              <a:gd name="adj" fmla="val 50000"/>
            </a:avLst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s-US" sz="1827" dirty="0">
              <a:solidFill>
                <a:srgbClr val="000000"/>
              </a:solidFill>
              <a:latin typeface="Constantia" panose="02030602050306030303" pitchFamily="18" charset="0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3138629" y="1147396"/>
            <a:ext cx="2471968" cy="4061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30" b="1" i="1" dirty="0">
                <a:solidFill>
                  <a:prstClr val="black"/>
                </a:solidFill>
                <a:latin typeface="Garamond" panose="02020404030301010803" pitchFamily="18" charset="0"/>
              </a:rPr>
              <a:t>GENERALIDADES</a:t>
            </a:r>
            <a:endParaRPr lang="es-US" sz="2030" b="1" i="1" dirty="0">
              <a:solidFill>
                <a:prstClr val="black"/>
              </a:solidFill>
              <a:latin typeface="Garamond" panose="02020404030301010803" pitchFamily="18" charset="0"/>
            </a:endParaRPr>
          </a:p>
        </p:txBody>
      </p:sp>
      <p:sp>
        <p:nvSpPr>
          <p:cNvPr id="22" name="Rectángulo 21"/>
          <p:cNvSpPr/>
          <p:nvPr/>
        </p:nvSpPr>
        <p:spPr>
          <a:xfrm>
            <a:off x="286578" y="1835467"/>
            <a:ext cx="8663003" cy="39205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fontAlgn="base" hangingPunct="0">
              <a:spcBef>
                <a:spcPts val="77"/>
              </a:spcBef>
              <a:tabLst>
                <a:tab pos="1053722" algn="l"/>
              </a:tabLst>
            </a:pPr>
            <a:r>
              <a:rPr lang="es-US" sz="2030" dirty="0" smtClean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El </a:t>
            </a:r>
            <a:r>
              <a:rPr lang="es-US" sz="2030" dirty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análisis financiero es muy común en el sector comercial, enseñando y aprendido desde las aulas de clases de diferentes niveles de educación en el país.</a:t>
            </a:r>
          </a:p>
          <a:p>
            <a:pPr algn="just" eaLnBrk="0" fontAlgn="base" hangingPunct="0">
              <a:spcBef>
                <a:spcPts val="77"/>
              </a:spcBef>
              <a:tabLst>
                <a:tab pos="1053722" algn="l"/>
              </a:tabLst>
            </a:pPr>
            <a:r>
              <a:rPr lang="es-US" sz="2030" dirty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algn="just" eaLnBrk="0" fontAlgn="base" hangingPunct="0">
              <a:spcBef>
                <a:spcPts val="77"/>
              </a:spcBef>
              <a:tabLst>
                <a:tab pos="1053722" algn="l"/>
              </a:tabLst>
            </a:pPr>
            <a:r>
              <a:rPr lang="es-US" sz="2030" dirty="0" smtClean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Sin </a:t>
            </a:r>
            <a:r>
              <a:rPr lang="es-US" sz="2030" dirty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embargo siempre existe una pregunta entre estudiantes y profesionales ¿Cómo se analiza financieramente a un Banco, cuando los indicadores habituales no se pueden aplicar a este tipo de empresas?. </a:t>
            </a:r>
          </a:p>
          <a:p>
            <a:pPr algn="just" eaLnBrk="0" fontAlgn="base" hangingPunct="0">
              <a:spcBef>
                <a:spcPts val="77"/>
              </a:spcBef>
              <a:tabLst>
                <a:tab pos="1053722" algn="l"/>
              </a:tabLst>
            </a:pPr>
            <a:endParaRPr lang="es-US" sz="2030" dirty="0">
              <a:solidFill>
                <a:prstClr val="black"/>
              </a:solidFill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eaLnBrk="0" fontAlgn="base" hangingPunct="0">
              <a:spcBef>
                <a:spcPts val="77"/>
              </a:spcBef>
              <a:tabLst>
                <a:tab pos="1053722" algn="l"/>
              </a:tabLst>
            </a:pPr>
            <a:r>
              <a:rPr lang="es-US" sz="2030" dirty="0" smtClean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El </a:t>
            </a:r>
            <a:r>
              <a:rPr lang="es-US" sz="2030" dirty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análisis es parecido en relación a una empresa comercial sin embargo posee sus particularidades propias como empresa financiera que es un banco.</a:t>
            </a:r>
          </a:p>
          <a:p>
            <a:pPr algn="just" eaLnBrk="0" fontAlgn="base" hangingPunct="0">
              <a:spcBef>
                <a:spcPts val="77"/>
              </a:spcBef>
              <a:tabLst>
                <a:tab pos="1053722" algn="l"/>
              </a:tabLst>
            </a:pPr>
            <a:endParaRPr lang="en-US" sz="2030" dirty="0">
              <a:solidFill>
                <a:prstClr val="black"/>
              </a:solidFill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eaLnBrk="0" fontAlgn="base" hangingPunct="0">
              <a:spcBef>
                <a:spcPts val="77"/>
              </a:spcBef>
              <a:tabLst>
                <a:tab pos="1053722" algn="l"/>
              </a:tabLst>
            </a:pPr>
            <a:r>
              <a:rPr lang="en-US" sz="2030" dirty="0" smtClean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El </a:t>
            </a:r>
            <a:r>
              <a:rPr lang="es-VE" sz="2030" dirty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Interés</a:t>
            </a:r>
            <a:r>
              <a:rPr lang="en-US" sz="2030" dirty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del </a:t>
            </a:r>
            <a:r>
              <a:rPr lang="es-HN" sz="2030" dirty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Análisis</a:t>
            </a:r>
            <a:r>
              <a:rPr lang="en-US" sz="2030" dirty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VE" sz="2030" dirty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Financiero</a:t>
            </a:r>
            <a:r>
              <a:rPr lang="en-US" sz="2030" dirty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es-UY" sz="2030" dirty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Bancos</a:t>
            </a:r>
            <a:r>
              <a:rPr lang="en-US" sz="2030" dirty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surge de </a:t>
            </a:r>
            <a:r>
              <a:rPr lang="es-UY" sz="2030" dirty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una</a:t>
            </a:r>
            <a:r>
              <a:rPr lang="en-US" sz="2030" dirty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VE" sz="2030" dirty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razón</a:t>
            </a:r>
            <a:r>
              <a:rPr lang="en-US" sz="2030" dirty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simple: “los bancos trabajan con dinero del </a:t>
            </a:r>
            <a:r>
              <a:rPr lang="es-UY" sz="2030" dirty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público</a:t>
            </a:r>
            <a:r>
              <a:rPr lang="en-US" sz="2030" dirty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  <a:endParaRPr lang="es-US" sz="2030" dirty="0">
              <a:solidFill>
                <a:prstClr val="black"/>
              </a:solidFill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577" y="-21069"/>
            <a:ext cx="1606181" cy="1593534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03402" y="2338469"/>
            <a:ext cx="3688074" cy="2914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053641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 txBox="1">
            <a:spLocks/>
          </p:cNvSpPr>
          <p:nvPr/>
        </p:nvSpPr>
        <p:spPr>
          <a:xfrm>
            <a:off x="1947335" y="-12148"/>
            <a:ext cx="8411202" cy="604240"/>
          </a:xfrm>
          <a:prstGeom prst="rect">
            <a:avLst/>
          </a:prstGeom>
        </p:spPr>
        <p:txBody>
          <a:bodyPr vert="horz" rtlCol="0" anchor="b">
            <a:normAutofit fontScale="97500" lnSpcReduction="10000"/>
          </a:bodyPr>
          <a:lstStyle>
            <a:extLst/>
          </a:lstStyle>
          <a:p>
            <a:pPr algn="ctr" defTabSz="928049">
              <a:spcBef>
                <a:spcPct val="0"/>
              </a:spcBef>
              <a:defRPr/>
            </a:pPr>
            <a:r>
              <a:rPr sz="3654" dirty="0">
                <a:solidFill>
                  <a:schemeClr val="accent2">
                    <a:lumMod val="50000"/>
                  </a:schemeClr>
                </a:solidFill>
                <a:latin typeface="Centaur" pitchFamily="18" charset="0"/>
                <a:ea typeface="+mj-ea"/>
                <a:cs typeface="+mj-cs"/>
              </a:rPr>
              <a:t>Colegio de Contadores Públicos de Nicaragua</a:t>
            </a:r>
            <a:endParaRPr lang="es-ES" sz="3654" dirty="0">
              <a:solidFill>
                <a:schemeClr val="accent2">
                  <a:lumMod val="50000"/>
                </a:schemeClr>
              </a:solidFill>
              <a:latin typeface="Centaur" pitchFamily="18" charset="0"/>
              <a:ea typeface="+mj-ea"/>
              <a:cs typeface="+mj-cs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3832622" y="583182"/>
            <a:ext cx="4640631" cy="5935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NI" sz="1624" b="1" dirty="0">
                <a:solidFill>
                  <a:schemeClr val="accent2">
                    <a:lumMod val="50000"/>
                  </a:schemeClr>
                </a:solidFill>
                <a:latin typeface="Centaur" pitchFamily="18" charset="0"/>
                <a:ea typeface="+mj-ea"/>
                <a:cs typeface="+mj-cs"/>
              </a:rPr>
              <a:t>Rector de la Profesión en Nicaragua</a:t>
            </a:r>
          </a:p>
          <a:p>
            <a:pPr algn="ctr"/>
            <a:r>
              <a:rPr lang="es-NI" sz="1624" b="1" dirty="0">
                <a:solidFill>
                  <a:schemeClr val="accent2">
                    <a:lumMod val="50000"/>
                  </a:schemeClr>
                </a:solidFill>
                <a:latin typeface="Centaur" pitchFamily="18" charset="0"/>
                <a:ea typeface="+mj-ea"/>
                <a:cs typeface="+mj-cs"/>
              </a:rPr>
              <a:t>Fundado el 14 de Abril de 1959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577" y="-21069"/>
            <a:ext cx="1606181" cy="1593534"/>
          </a:xfrm>
          <a:prstGeom prst="rect">
            <a:avLst/>
          </a:prstGeom>
        </p:spPr>
      </p:pic>
      <p:sp>
        <p:nvSpPr>
          <p:cNvPr id="14" name="Rectángulo 13"/>
          <p:cNvSpPr/>
          <p:nvPr/>
        </p:nvSpPr>
        <p:spPr>
          <a:xfrm>
            <a:off x="2224424" y="1439897"/>
            <a:ext cx="6412457" cy="4031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US" sz="2015" b="1" i="1" dirty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GENERALIDADES DE LA BANCA EN NICARAGUA </a:t>
            </a:r>
            <a:endParaRPr lang="es-US" sz="2015" b="1" i="1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5" name="AutoShape 32"/>
          <p:cNvSpPr>
            <a:spLocks noChangeArrowheads="1"/>
          </p:cNvSpPr>
          <p:nvPr/>
        </p:nvSpPr>
        <p:spPr bwMode="gray">
          <a:xfrm>
            <a:off x="2161277" y="1447291"/>
            <a:ext cx="6443380" cy="388330"/>
          </a:xfrm>
          <a:prstGeom prst="roundRect">
            <a:avLst>
              <a:gd name="adj" fmla="val 50000"/>
            </a:avLst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s-US" sz="1827" dirty="0">
              <a:solidFill>
                <a:srgbClr val="000000"/>
              </a:solidFill>
              <a:latin typeface="Constantia" panose="02030602050306030303" pitchFamily="18" charset="0"/>
            </a:endParaRPr>
          </a:p>
        </p:txBody>
      </p:sp>
      <p:grpSp>
        <p:nvGrpSpPr>
          <p:cNvPr id="16" name="Group 3"/>
          <p:cNvGrpSpPr>
            <a:grpSpLocks/>
          </p:cNvGrpSpPr>
          <p:nvPr/>
        </p:nvGrpSpPr>
        <p:grpSpPr bwMode="auto">
          <a:xfrm>
            <a:off x="1571457" y="1410392"/>
            <a:ext cx="584913" cy="454395"/>
            <a:chOff x="1110" y="2656"/>
            <a:chExt cx="1549" cy="1351"/>
          </a:xfrm>
          <a:solidFill>
            <a:srgbClr val="FF0000"/>
          </a:solidFill>
        </p:grpSpPr>
        <p:sp>
          <p:nvSpPr>
            <p:cNvPr id="23" name="AutoShape 4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 cap="flat" cmpd="sng" algn="ctr">
              <a:solidFill>
                <a:srgbClr val="FF0000"/>
              </a:solidFill>
              <a:prstDash val="solid"/>
            </a:ln>
            <a:effectLst>
              <a:outerShdw blurRad="57150" dist="38100" dir="5400000" algn="ctr" rotWithShape="0">
                <a:srgbClr val="7CCA62">
                  <a:shade val="9000"/>
                  <a:alpha val="48000"/>
                  <a:satMod val="105000"/>
                </a:srgbClr>
              </a:outerShdw>
            </a:effectLst>
          </p:spPr>
          <p:txBody>
            <a:bodyPr wrap="none" anchor="ctr"/>
            <a:lstStyle/>
            <a:p>
              <a:pPr defTabSz="928049">
                <a:defRPr/>
              </a:pPr>
              <a:endParaRPr lang="en-US" sz="2432" kern="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AutoShape 5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 cap="flat" cmpd="sng" algn="ctr">
              <a:solidFill>
                <a:srgbClr val="FF0000"/>
              </a:solidFill>
              <a:prstDash val="solid"/>
              <a:headEnd/>
              <a:tailEnd/>
            </a:ln>
            <a:effectLst>
              <a:outerShdw blurRad="57150" dist="38100" dir="5400000" algn="ctr" rotWithShape="0">
                <a:srgbClr val="7CCA62">
                  <a:shade val="9000"/>
                  <a:alpha val="48000"/>
                  <a:satMod val="105000"/>
                </a:srgbClr>
              </a:outerShdw>
            </a:effectLst>
          </p:spPr>
          <p:txBody>
            <a:bodyPr wrap="none" anchor="ctr"/>
            <a:lstStyle/>
            <a:p>
              <a:pPr defTabSz="928049">
                <a:defRPr/>
              </a:pPr>
              <a:endParaRPr lang="en-US" sz="2432" kern="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AutoShape 6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solidFill>
              <a:srgbClr val="FFFF00"/>
            </a:solidFill>
            <a:ln w="9525" cap="flat" cmpd="sng" algn="ctr">
              <a:solidFill>
                <a:srgbClr val="FF0000"/>
              </a:solidFill>
              <a:prstDash val="solid"/>
              <a:headEnd/>
              <a:tailEnd/>
            </a:ln>
            <a:effectLst>
              <a:outerShdw blurRad="57150" dist="38100" dir="5400000" algn="ctr" rotWithShape="0">
                <a:srgbClr val="7CCA62">
                  <a:shade val="9000"/>
                  <a:alpha val="48000"/>
                  <a:satMod val="105000"/>
                </a:srgbClr>
              </a:outerShdw>
            </a:effectLst>
          </p:spPr>
          <p:txBody>
            <a:bodyPr wrap="none" anchor="ctr"/>
            <a:lstStyle/>
            <a:p>
              <a:pPr defTabSz="928049">
                <a:defRPr/>
              </a:pPr>
              <a:endParaRPr lang="en-US" sz="2432" kern="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6" name="Rectángulo 25"/>
          <p:cNvSpPr/>
          <p:nvPr/>
        </p:nvSpPr>
        <p:spPr>
          <a:xfrm>
            <a:off x="876113" y="2384770"/>
            <a:ext cx="5592508" cy="2263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fontAlgn="base" hangingPunct="0"/>
            <a:r>
              <a:rPr lang="es-NI" sz="2015" dirty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La Ley No. 561, Ley General de Bancos, Instituciones Financieras No Bancarias y Grupos Financieros, establece que un banco </a:t>
            </a:r>
            <a:r>
              <a:rPr lang="es-NI" sz="2015" b="1" i="1" dirty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“es una empresa financiera que se encarga de captar recursos en la forma de depósitos, y prestar dinero, así como la prestación de servicios financieros”. </a:t>
            </a:r>
            <a:endParaRPr lang="es-US" sz="2015" b="1" i="1" dirty="0">
              <a:solidFill>
                <a:prstClr val="black"/>
              </a:solidFill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7" name="Picture 6" descr="Resultado de imagen para bancos intermediacion financier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5904" y="2852937"/>
            <a:ext cx="4262840" cy="2660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762029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 txBox="1">
            <a:spLocks/>
          </p:cNvSpPr>
          <p:nvPr/>
        </p:nvSpPr>
        <p:spPr>
          <a:xfrm>
            <a:off x="1947335" y="-12148"/>
            <a:ext cx="8411202" cy="604240"/>
          </a:xfrm>
          <a:prstGeom prst="rect">
            <a:avLst/>
          </a:prstGeom>
        </p:spPr>
        <p:txBody>
          <a:bodyPr vert="horz" rtlCol="0" anchor="b">
            <a:normAutofit fontScale="97500" lnSpcReduction="10000"/>
          </a:bodyPr>
          <a:lstStyle>
            <a:extLst/>
          </a:lstStyle>
          <a:p>
            <a:pPr algn="ctr" defTabSz="928049">
              <a:spcBef>
                <a:spcPct val="0"/>
              </a:spcBef>
              <a:defRPr/>
            </a:pPr>
            <a:r>
              <a:rPr sz="3654" dirty="0">
                <a:solidFill>
                  <a:schemeClr val="accent2">
                    <a:lumMod val="50000"/>
                  </a:schemeClr>
                </a:solidFill>
                <a:latin typeface="Centaur" pitchFamily="18" charset="0"/>
                <a:ea typeface="+mj-ea"/>
                <a:cs typeface="+mj-cs"/>
              </a:rPr>
              <a:t>Colegio de Contadores Públicos de Nicaragua</a:t>
            </a:r>
            <a:endParaRPr lang="es-ES" sz="3654" dirty="0">
              <a:solidFill>
                <a:schemeClr val="accent2">
                  <a:lumMod val="50000"/>
                </a:schemeClr>
              </a:solidFill>
              <a:latin typeface="Centaur" pitchFamily="18" charset="0"/>
              <a:ea typeface="+mj-ea"/>
              <a:cs typeface="+mj-cs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3832622" y="583182"/>
            <a:ext cx="4640631" cy="5935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NI" sz="1624" b="1" dirty="0">
                <a:solidFill>
                  <a:schemeClr val="accent2">
                    <a:lumMod val="50000"/>
                  </a:schemeClr>
                </a:solidFill>
                <a:latin typeface="Centaur" pitchFamily="18" charset="0"/>
                <a:ea typeface="+mj-ea"/>
                <a:cs typeface="+mj-cs"/>
              </a:rPr>
              <a:t>Rector de la Profesión en Nicaragua</a:t>
            </a:r>
          </a:p>
          <a:p>
            <a:pPr algn="ctr"/>
            <a:r>
              <a:rPr lang="es-NI" sz="1624" b="1" dirty="0">
                <a:solidFill>
                  <a:schemeClr val="accent2">
                    <a:lumMod val="50000"/>
                  </a:schemeClr>
                </a:solidFill>
                <a:latin typeface="Centaur" pitchFamily="18" charset="0"/>
                <a:ea typeface="+mj-ea"/>
                <a:cs typeface="+mj-cs"/>
              </a:rPr>
              <a:t>Fundado el 14 de Abril de 1959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577" y="-21069"/>
            <a:ext cx="1606181" cy="1593534"/>
          </a:xfrm>
          <a:prstGeom prst="rect">
            <a:avLst/>
          </a:prstGeom>
        </p:spPr>
      </p:pic>
      <p:sp>
        <p:nvSpPr>
          <p:cNvPr id="7" name="Oval 23"/>
          <p:cNvSpPr>
            <a:spLocks noChangeArrowheads="1"/>
          </p:cNvSpPr>
          <p:nvPr/>
        </p:nvSpPr>
        <p:spPr bwMode="gray">
          <a:xfrm>
            <a:off x="943394" y="1609929"/>
            <a:ext cx="3224451" cy="3224451"/>
          </a:xfrm>
          <a:prstGeom prst="ellipse">
            <a:avLst/>
          </a:prstGeom>
          <a:solidFill>
            <a:srgbClr val="FFFF00"/>
          </a:solidFill>
          <a:ln w="76200" algn="ctr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es-US" sz="2015" b="1" i="1" dirty="0">
                <a:latin typeface="Garamond" panose="02020404030301010803" pitchFamily="18" charset="0"/>
              </a:rPr>
              <a:t>Operaciones </a:t>
            </a:r>
          </a:p>
          <a:p>
            <a:pPr algn="ctr">
              <a:defRPr/>
            </a:pPr>
            <a:r>
              <a:rPr lang="es-US" sz="2015" b="1" i="1" dirty="0">
                <a:latin typeface="Garamond" panose="02020404030301010803" pitchFamily="18" charset="0"/>
              </a:rPr>
              <a:t>Típicas</a:t>
            </a:r>
            <a:endParaRPr lang="en-US" sz="2015" i="1" kern="0" dirty="0">
              <a:latin typeface="Garamond" panose="02020404030301010803" pitchFamily="18" charset="0"/>
              <a:cs typeface="Times New Roman" pitchFamily="18" charset="0"/>
            </a:endParaRPr>
          </a:p>
        </p:txBody>
      </p:sp>
      <p:sp>
        <p:nvSpPr>
          <p:cNvPr id="9" name="AutoShape 24"/>
          <p:cNvSpPr>
            <a:spLocks noChangeArrowheads="1"/>
          </p:cNvSpPr>
          <p:nvPr/>
        </p:nvSpPr>
        <p:spPr bwMode="gray">
          <a:xfrm>
            <a:off x="3487884" y="2157025"/>
            <a:ext cx="3809842" cy="48302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FFFF"/>
              </a:gs>
              <a:gs pos="100000">
                <a:srgbClr val="CCFFFF">
                  <a:gamma/>
                  <a:tint val="5882"/>
                  <a:invGamma/>
                </a:srgbClr>
              </a:gs>
            </a:gsLst>
            <a:lin ang="0" scaled="1"/>
          </a:gradFill>
          <a:ln w="38100" algn="ctr">
            <a:solidFill>
              <a:srgbClr val="009DD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sz="1814" b="1" i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Activas</a:t>
            </a:r>
            <a:endParaRPr lang="es-US" sz="1814" b="1" i="1" kern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AutoShape 25"/>
          <p:cNvSpPr>
            <a:spLocks noChangeArrowheads="1"/>
          </p:cNvSpPr>
          <p:nvPr/>
        </p:nvSpPr>
        <p:spPr bwMode="gray">
          <a:xfrm>
            <a:off x="3500883" y="2971044"/>
            <a:ext cx="3809842" cy="502221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BFEAE"/>
              </a:gs>
              <a:gs pos="100000">
                <a:srgbClr val="CBFEAE">
                  <a:gamma/>
                  <a:tint val="5882"/>
                  <a:invGamma/>
                </a:srgbClr>
              </a:gs>
            </a:gsLst>
            <a:lin ang="0" scaled="1"/>
          </a:gradFill>
          <a:ln w="38100" algn="ctr">
            <a:solidFill>
              <a:srgbClr val="009DD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sz="1814" b="1" i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Pasivas</a:t>
            </a:r>
          </a:p>
        </p:txBody>
      </p:sp>
      <p:sp>
        <p:nvSpPr>
          <p:cNvPr id="12" name="AutoShape 26"/>
          <p:cNvSpPr>
            <a:spLocks noChangeArrowheads="1"/>
          </p:cNvSpPr>
          <p:nvPr/>
        </p:nvSpPr>
        <p:spPr bwMode="gray">
          <a:xfrm>
            <a:off x="3500883" y="3804254"/>
            <a:ext cx="3808242" cy="50382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FFFF"/>
              </a:gs>
              <a:gs pos="100000">
                <a:srgbClr val="CCFFFF">
                  <a:gamma/>
                  <a:tint val="5882"/>
                  <a:invGamma/>
                </a:srgbClr>
              </a:gs>
            </a:gsLst>
            <a:lin ang="0" scaled="1"/>
          </a:gradFill>
          <a:ln w="38100" algn="ctr">
            <a:solidFill>
              <a:srgbClr val="009DD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sz="1814" b="1" i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Neutras</a:t>
            </a:r>
          </a:p>
        </p:txBody>
      </p:sp>
      <p:cxnSp>
        <p:nvCxnSpPr>
          <p:cNvPr id="13" name="Conector angular 12"/>
          <p:cNvCxnSpPr/>
          <p:nvPr/>
        </p:nvCxnSpPr>
        <p:spPr>
          <a:xfrm flipV="1">
            <a:off x="5955569" y="2031240"/>
            <a:ext cx="1728799" cy="146614"/>
          </a:xfrm>
          <a:prstGeom prst="bentConnector3">
            <a:avLst>
              <a:gd name="adj1" fmla="val 50000"/>
            </a:avLst>
          </a:prstGeom>
          <a:noFill/>
          <a:ln w="57150" cap="flat" cmpd="sng" algn="ctr">
            <a:solidFill>
              <a:srgbClr val="FF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4" name="Conector angular 13"/>
          <p:cNvCxnSpPr/>
          <p:nvPr/>
        </p:nvCxnSpPr>
        <p:spPr>
          <a:xfrm>
            <a:off x="5955569" y="2967609"/>
            <a:ext cx="3141123" cy="250441"/>
          </a:xfrm>
          <a:prstGeom prst="bentConnector3">
            <a:avLst>
              <a:gd name="adj1" fmla="val 50000"/>
            </a:avLst>
          </a:prstGeom>
          <a:noFill/>
          <a:ln w="57150" cap="flat" cmpd="sng" algn="ctr">
            <a:solidFill>
              <a:srgbClr val="FF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5" name="Conector angular 14"/>
          <p:cNvCxnSpPr/>
          <p:nvPr/>
        </p:nvCxnSpPr>
        <p:spPr>
          <a:xfrm>
            <a:off x="6145223" y="4311508"/>
            <a:ext cx="1935042" cy="173325"/>
          </a:xfrm>
          <a:prstGeom prst="bentConnector3">
            <a:avLst>
              <a:gd name="adj1" fmla="val 50000"/>
            </a:avLst>
          </a:prstGeom>
          <a:noFill/>
          <a:ln w="57150" cap="flat" cmpd="sng" algn="ctr">
            <a:solidFill>
              <a:srgbClr val="FF0000"/>
            </a:solidFill>
            <a:prstDash val="solid"/>
            <a:miter lim="800000"/>
            <a:tailEnd type="triangle"/>
          </a:ln>
          <a:effectLst/>
        </p:spPr>
      </p:cxnSp>
      <p:pic>
        <p:nvPicPr>
          <p:cNvPr id="16" name="Imagen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5892" y="1153560"/>
            <a:ext cx="1335837" cy="1103282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96694" y="2550157"/>
            <a:ext cx="1006154" cy="1085341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51941" y="4007806"/>
            <a:ext cx="1447828" cy="971251"/>
          </a:xfrm>
          <a:prstGeom prst="rect">
            <a:avLst/>
          </a:prstGeom>
        </p:spPr>
      </p:pic>
      <p:sp>
        <p:nvSpPr>
          <p:cNvPr id="19" name="CuadroTexto 18"/>
          <p:cNvSpPr txBox="1"/>
          <p:nvPr/>
        </p:nvSpPr>
        <p:spPr>
          <a:xfrm>
            <a:off x="8889469" y="1318034"/>
            <a:ext cx="2076302" cy="71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VE" sz="2015" b="1" i="1" dirty="0">
                <a:solidFill>
                  <a:prstClr val="black"/>
                </a:solidFill>
                <a:latin typeface="Garamond" panose="02020404030301010803" pitchFamily="18" charset="0"/>
              </a:rPr>
              <a:t>Créditos</a:t>
            </a:r>
            <a:r>
              <a:rPr lang="en-US" sz="2015" b="1" i="1" dirty="0">
                <a:solidFill>
                  <a:prstClr val="black"/>
                </a:solidFill>
                <a:latin typeface="Garamond" panose="02020404030301010803" pitchFamily="18" charset="0"/>
              </a:rPr>
              <a:t> e Inversiones</a:t>
            </a:r>
            <a:endParaRPr lang="es-US" sz="2015" b="1" i="1" dirty="0">
              <a:solidFill>
                <a:prstClr val="black"/>
              </a:solidFill>
              <a:latin typeface="Garamond" panose="02020404030301010803" pitchFamily="18" charset="0"/>
            </a:endParaRPr>
          </a:p>
        </p:txBody>
      </p:sp>
      <p:sp>
        <p:nvSpPr>
          <p:cNvPr id="20" name="CuadroTexto 19"/>
          <p:cNvSpPr txBox="1"/>
          <p:nvPr/>
        </p:nvSpPr>
        <p:spPr>
          <a:xfrm>
            <a:off x="9755208" y="2794033"/>
            <a:ext cx="2076302" cy="4031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VE" sz="2015" b="1" i="1" dirty="0">
                <a:solidFill>
                  <a:prstClr val="black"/>
                </a:solidFill>
                <a:latin typeface="Garamond" panose="02020404030301010803" pitchFamily="18" charset="0"/>
              </a:rPr>
              <a:t>Depósitos</a:t>
            </a:r>
          </a:p>
        </p:txBody>
      </p:sp>
      <p:sp>
        <p:nvSpPr>
          <p:cNvPr id="21" name="CuadroTexto 20"/>
          <p:cNvSpPr txBox="1"/>
          <p:nvPr/>
        </p:nvSpPr>
        <p:spPr>
          <a:xfrm>
            <a:off x="9286503" y="4168223"/>
            <a:ext cx="2076302" cy="71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15" b="1" i="1" dirty="0">
                <a:solidFill>
                  <a:prstClr val="black"/>
                </a:solidFill>
                <a:latin typeface="Garamond" panose="02020404030301010803" pitchFamily="18" charset="0"/>
              </a:rPr>
              <a:t>Servisios Bancarios</a:t>
            </a:r>
            <a:endParaRPr lang="es-US" sz="2015" b="1" i="1" dirty="0">
              <a:solidFill>
                <a:prstClr val="black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5990114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 txBox="1">
            <a:spLocks/>
          </p:cNvSpPr>
          <p:nvPr/>
        </p:nvSpPr>
        <p:spPr>
          <a:xfrm>
            <a:off x="1947335" y="-12148"/>
            <a:ext cx="8411202" cy="604240"/>
          </a:xfrm>
          <a:prstGeom prst="rect">
            <a:avLst/>
          </a:prstGeom>
        </p:spPr>
        <p:txBody>
          <a:bodyPr vert="horz" rtlCol="0" anchor="b">
            <a:normAutofit fontScale="97500" lnSpcReduction="10000"/>
          </a:bodyPr>
          <a:lstStyle>
            <a:extLst/>
          </a:lstStyle>
          <a:p>
            <a:pPr algn="ctr" defTabSz="928049">
              <a:spcBef>
                <a:spcPct val="0"/>
              </a:spcBef>
              <a:defRPr/>
            </a:pPr>
            <a:r>
              <a:rPr sz="3654" dirty="0">
                <a:solidFill>
                  <a:schemeClr val="accent2">
                    <a:lumMod val="50000"/>
                  </a:schemeClr>
                </a:solidFill>
                <a:latin typeface="Centaur" pitchFamily="18" charset="0"/>
                <a:ea typeface="+mj-ea"/>
                <a:cs typeface="+mj-cs"/>
              </a:rPr>
              <a:t>Colegio de Contadores Públicos de Nicaragua</a:t>
            </a:r>
            <a:endParaRPr lang="es-ES" sz="3654" dirty="0">
              <a:solidFill>
                <a:schemeClr val="accent2">
                  <a:lumMod val="50000"/>
                </a:schemeClr>
              </a:solidFill>
              <a:latin typeface="Centaur" pitchFamily="18" charset="0"/>
              <a:ea typeface="+mj-ea"/>
              <a:cs typeface="+mj-cs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3832622" y="583182"/>
            <a:ext cx="4640631" cy="5935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NI" sz="1624" b="1" dirty="0">
                <a:solidFill>
                  <a:schemeClr val="accent2">
                    <a:lumMod val="50000"/>
                  </a:schemeClr>
                </a:solidFill>
                <a:latin typeface="Centaur" pitchFamily="18" charset="0"/>
                <a:ea typeface="+mj-ea"/>
                <a:cs typeface="+mj-cs"/>
              </a:rPr>
              <a:t>Rector de la Profesión en Nicaragua</a:t>
            </a:r>
          </a:p>
          <a:p>
            <a:pPr algn="ctr"/>
            <a:r>
              <a:rPr lang="es-NI" sz="1624" b="1" dirty="0">
                <a:solidFill>
                  <a:schemeClr val="accent2">
                    <a:lumMod val="50000"/>
                  </a:schemeClr>
                </a:solidFill>
                <a:latin typeface="Centaur" pitchFamily="18" charset="0"/>
                <a:ea typeface="+mj-ea"/>
                <a:cs typeface="+mj-cs"/>
              </a:rPr>
              <a:t>Fundado el 14 de Abril de 1959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577" y="-21069"/>
            <a:ext cx="1606181" cy="15935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30" y="3759263"/>
            <a:ext cx="4308864" cy="85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313" y="967253"/>
            <a:ext cx="2931904" cy="261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334" y="1551896"/>
            <a:ext cx="2811798" cy="150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7825" y="3338005"/>
            <a:ext cx="2394347" cy="1522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83970" y="3338007"/>
            <a:ext cx="2875125" cy="162367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28187" y="763357"/>
            <a:ext cx="2159230" cy="2159230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 rotWithShape="1">
          <a:blip r:embed="rId10"/>
          <a:srcRect r="36219" b="57754"/>
          <a:stretch/>
        </p:blipFill>
        <p:spPr>
          <a:xfrm>
            <a:off x="3608754" y="4787938"/>
            <a:ext cx="4473497" cy="11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702115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 txBox="1">
            <a:spLocks/>
          </p:cNvSpPr>
          <p:nvPr/>
        </p:nvSpPr>
        <p:spPr>
          <a:xfrm>
            <a:off x="1947335" y="-12148"/>
            <a:ext cx="8411202" cy="604240"/>
          </a:xfrm>
          <a:prstGeom prst="rect">
            <a:avLst/>
          </a:prstGeom>
        </p:spPr>
        <p:txBody>
          <a:bodyPr vert="horz" rtlCol="0" anchor="b">
            <a:normAutofit fontScale="97500" lnSpcReduction="10000"/>
          </a:bodyPr>
          <a:lstStyle>
            <a:extLst/>
          </a:lstStyle>
          <a:p>
            <a:pPr algn="ctr" defTabSz="928049">
              <a:spcBef>
                <a:spcPct val="0"/>
              </a:spcBef>
              <a:defRPr/>
            </a:pPr>
            <a:r>
              <a:rPr sz="3654" dirty="0">
                <a:solidFill>
                  <a:schemeClr val="accent2">
                    <a:lumMod val="50000"/>
                  </a:schemeClr>
                </a:solidFill>
                <a:latin typeface="Centaur" pitchFamily="18" charset="0"/>
                <a:ea typeface="+mj-ea"/>
                <a:cs typeface="+mj-cs"/>
              </a:rPr>
              <a:t>Colegio de Contadores Públicos de Nicaragua</a:t>
            </a:r>
            <a:endParaRPr lang="es-ES" sz="3654" dirty="0">
              <a:solidFill>
                <a:schemeClr val="accent2">
                  <a:lumMod val="50000"/>
                </a:schemeClr>
              </a:solidFill>
              <a:latin typeface="Centaur" pitchFamily="18" charset="0"/>
              <a:ea typeface="+mj-ea"/>
              <a:cs typeface="+mj-cs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3832622" y="583182"/>
            <a:ext cx="4640631" cy="5935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NI" sz="1624" b="1" dirty="0">
                <a:solidFill>
                  <a:schemeClr val="accent2">
                    <a:lumMod val="50000"/>
                  </a:schemeClr>
                </a:solidFill>
                <a:latin typeface="Centaur" pitchFamily="18" charset="0"/>
                <a:ea typeface="+mj-ea"/>
                <a:cs typeface="+mj-cs"/>
              </a:rPr>
              <a:t>Rector de la Profesión en Nicaragua</a:t>
            </a:r>
          </a:p>
          <a:p>
            <a:pPr algn="ctr"/>
            <a:r>
              <a:rPr lang="es-NI" sz="1624" b="1" dirty="0">
                <a:solidFill>
                  <a:schemeClr val="accent2">
                    <a:lumMod val="50000"/>
                  </a:schemeClr>
                </a:solidFill>
                <a:latin typeface="Centaur" pitchFamily="18" charset="0"/>
                <a:ea typeface="+mj-ea"/>
                <a:cs typeface="+mj-cs"/>
              </a:rPr>
              <a:t>Fundado el 14 de Abril de 1959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13" y="51757"/>
            <a:ext cx="1606181" cy="1593534"/>
          </a:xfrm>
          <a:prstGeom prst="rect">
            <a:avLst/>
          </a:prstGeom>
        </p:spPr>
      </p:pic>
      <p:sp>
        <p:nvSpPr>
          <p:cNvPr id="7" name="Slide Number Placeholder 2"/>
          <p:cNvSpPr txBox="1">
            <a:spLocks/>
          </p:cNvSpPr>
          <p:nvPr/>
        </p:nvSpPr>
        <p:spPr bwMode="auto">
          <a:xfrm>
            <a:off x="17056520" y="6919235"/>
            <a:ext cx="767726" cy="367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kern="1200">
                <a:solidFill>
                  <a:schemeClr val="tx1"/>
                </a:solidFill>
                <a:latin typeface="Constantia" panose="02030602050306030303" pitchFamily="18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nstantia" panose="02030602050306030303" pitchFamily="18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nstantia" panose="02030602050306030303" pitchFamily="18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nstantia" panose="02030602050306030303" pitchFamily="18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nstantia" panose="02030602050306030303" pitchFamily="18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nstantia" panose="02030602050306030303" pitchFamily="18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nstantia" panose="02030602050306030303" pitchFamily="18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nstantia" panose="02030602050306030303" pitchFamily="18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onstantia" panose="02030602050306030303" pitchFamily="18" charset="0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66F27F4-2C2C-494A-BE73-2A3B3F29FB81}" type="slidenum">
              <a:rPr lang="en-US" altLang="es-NI" sz="1411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es-NI" sz="1411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AutoShape 21"/>
          <p:cNvSpPr>
            <a:spLocks noChangeArrowheads="1"/>
          </p:cNvSpPr>
          <p:nvPr/>
        </p:nvSpPr>
        <p:spPr bwMode="auto">
          <a:xfrm>
            <a:off x="7378932" y="1317608"/>
            <a:ext cx="3550734" cy="50222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8100">
            <a:solidFill>
              <a:sysClr val="windowText" lastClr="000000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defTabSz="92120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s-NI" sz="1814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AutoShape 21"/>
          <p:cNvSpPr>
            <a:spLocks noChangeArrowheads="1"/>
          </p:cNvSpPr>
          <p:nvPr/>
        </p:nvSpPr>
        <p:spPr bwMode="auto">
          <a:xfrm>
            <a:off x="1523116" y="1343896"/>
            <a:ext cx="3552334" cy="50222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8100">
            <a:solidFill>
              <a:sysClr val="windowText" lastClr="000000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defTabSz="921207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s-NI" sz="1814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32"/>
          <p:cNvSpPr>
            <a:spLocks noChangeArrowheads="1"/>
          </p:cNvSpPr>
          <p:nvPr/>
        </p:nvSpPr>
        <p:spPr bwMode="auto">
          <a:xfrm>
            <a:off x="2018681" y="5654265"/>
            <a:ext cx="8960006" cy="372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es-NI" altLang="es-NI" sz="1814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6" name="Group 14"/>
          <p:cNvGrpSpPr>
            <a:grpSpLocks/>
          </p:cNvGrpSpPr>
          <p:nvPr/>
        </p:nvGrpSpPr>
        <p:grpSpPr bwMode="auto">
          <a:xfrm>
            <a:off x="4523389" y="2685722"/>
            <a:ext cx="3633905" cy="519814"/>
            <a:chOff x="1664" y="2022"/>
            <a:chExt cx="2272" cy="325"/>
          </a:xfrm>
        </p:grpSpPr>
        <p:sp>
          <p:nvSpPr>
            <p:cNvPr id="27" name="AutoShape 15"/>
            <p:cNvSpPr>
              <a:spLocks noChangeArrowheads="1"/>
            </p:cNvSpPr>
            <p:nvPr/>
          </p:nvSpPr>
          <p:spPr bwMode="gray">
            <a:xfrm rot="10800000">
              <a:off x="3552" y="2022"/>
              <a:ext cx="384" cy="288"/>
            </a:xfrm>
            <a:prstGeom prst="leftArrow">
              <a:avLst>
                <a:gd name="adj1" fmla="val 31250"/>
                <a:gd name="adj2" fmla="val 71531"/>
              </a:avLst>
            </a:prstGeom>
            <a:gradFill rotWithShape="1">
              <a:gsLst>
                <a:gs pos="0">
                  <a:srgbClr val="666699"/>
                </a:gs>
                <a:gs pos="100000">
                  <a:srgbClr val="BEBED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s-NI" altLang="es-NI" sz="1814">
                <a:solidFill>
                  <a:srgbClr val="4D4D4D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9" name="AutoShape 17"/>
            <p:cNvSpPr>
              <a:spLocks noChangeArrowheads="1"/>
            </p:cNvSpPr>
            <p:nvPr/>
          </p:nvSpPr>
          <p:spPr bwMode="gray">
            <a:xfrm>
              <a:off x="1664" y="2059"/>
              <a:ext cx="384" cy="288"/>
            </a:xfrm>
            <a:prstGeom prst="leftArrow">
              <a:avLst>
                <a:gd name="adj1" fmla="val 31250"/>
                <a:gd name="adj2" fmla="val 71531"/>
              </a:avLst>
            </a:prstGeom>
            <a:gradFill rotWithShape="1">
              <a:gsLst>
                <a:gs pos="0">
                  <a:srgbClr val="666699"/>
                </a:gs>
                <a:gs pos="100000">
                  <a:srgbClr val="BEBED4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s-NI" altLang="es-NI" sz="1814">
                <a:solidFill>
                  <a:srgbClr val="4D4D4D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54" name="Rectangle 7"/>
          <p:cNvSpPr>
            <a:spLocks noChangeArrowheads="1"/>
          </p:cNvSpPr>
          <p:nvPr/>
        </p:nvSpPr>
        <p:spPr bwMode="auto">
          <a:xfrm>
            <a:off x="1624040" y="1416153"/>
            <a:ext cx="3085068" cy="403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altLang="es-NI" sz="2015" b="1" i="1" dirty="0">
                <a:solidFill>
                  <a:srgbClr val="000000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Según el tipo de operación</a:t>
            </a:r>
            <a:endParaRPr lang="en-US" altLang="es-NI" sz="2015" b="1" i="1" dirty="0">
              <a:solidFill>
                <a:srgbClr val="000000"/>
              </a:solidFill>
              <a:latin typeface="Garamond" panose="02020404030301010803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Rectangle 1"/>
          <p:cNvSpPr>
            <a:spLocks noChangeArrowheads="1"/>
          </p:cNvSpPr>
          <p:nvPr/>
        </p:nvSpPr>
        <p:spPr bwMode="auto">
          <a:xfrm>
            <a:off x="7488255" y="1366362"/>
            <a:ext cx="3143210" cy="403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defTabSz="921207" fontAlgn="base">
              <a:spcBef>
                <a:spcPct val="0"/>
              </a:spcBef>
              <a:spcAft>
                <a:spcPct val="0"/>
              </a:spcAft>
            </a:pPr>
            <a:r>
              <a:rPr altLang="es-NI" sz="2015" b="1" i="1" kern="0" dirty="0">
                <a:solidFill>
                  <a:srgbClr val="000000"/>
                </a:solidFill>
                <a:latin typeface="Garamond" panose="02020404030301010803" pitchFamily="18" charset="0"/>
              </a:rPr>
              <a:t>Según el origen del capital</a:t>
            </a:r>
            <a:endParaRPr lang="en-US" altLang="es-NI" sz="2015" b="1" i="1" kern="0" dirty="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9654" y="4171410"/>
            <a:ext cx="3476323" cy="1622983"/>
          </a:xfrm>
          <a:prstGeom prst="rect">
            <a:avLst/>
          </a:prstGeom>
        </p:spPr>
      </p:pic>
      <p:grpSp>
        <p:nvGrpSpPr>
          <p:cNvPr id="58" name="Group 32"/>
          <p:cNvGrpSpPr>
            <a:grpSpLocks/>
          </p:cNvGrpSpPr>
          <p:nvPr/>
        </p:nvGrpSpPr>
        <p:grpSpPr bwMode="auto">
          <a:xfrm>
            <a:off x="1818577" y="2096480"/>
            <a:ext cx="2747569" cy="2795212"/>
            <a:chOff x="864" y="1680"/>
            <a:chExt cx="910" cy="960"/>
          </a:xfrm>
        </p:grpSpPr>
        <p:sp>
          <p:nvSpPr>
            <p:cNvPr id="59" name="Oval 33"/>
            <p:cNvSpPr>
              <a:spLocks noChangeArrowheads="1"/>
            </p:cNvSpPr>
            <p:nvPr/>
          </p:nvSpPr>
          <p:spPr bwMode="gray">
            <a:xfrm>
              <a:off x="864" y="1680"/>
              <a:ext cx="910" cy="96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s-NI" altLang="es-NI" sz="1800" smtClean="0">
                <a:solidFill>
                  <a:srgbClr val="4D4D4D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0" name="Oval 35"/>
            <p:cNvSpPr>
              <a:spLocks noChangeArrowheads="1"/>
            </p:cNvSpPr>
            <p:nvPr/>
          </p:nvSpPr>
          <p:spPr bwMode="gray">
            <a:xfrm>
              <a:off x="923" y="1742"/>
              <a:ext cx="792" cy="836"/>
            </a:xfrm>
            <a:prstGeom prst="ellipse">
              <a:avLst/>
            </a:prstGeom>
            <a:gradFill rotWithShape="1">
              <a:gsLst>
                <a:gs pos="0">
                  <a:srgbClr val="8A3753"/>
                </a:gs>
                <a:gs pos="50000">
                  <a:srgbClr val="FF6699"/>
                </a:gs>
                <a:gs pos="100000">
                  <a:srgbClr val="8A3753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s-NI" altLang="es-NI" sz="1800" smtClean="0">
                <a:solidFill>
                  <a:srgbClr val="4D4D4D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1" name="Oval 36"/>
            <p:cNvSpPr>
              <a:spLocks noChangeArrowheads="1"/>
            </p:cNvSpPr>
            <p:nvPr/>
          </p:nvSpPr>
          <p:spPr bwMode="gray">
            <a:xfrm>
              <a:off x="912" y="1728"/>
              <a:ext cx="791" cy="836"/>
            </a:xfrm>
            <a:prstGeom prst="ellipse">
              <a:avLst/>
            </a:prstGeom>
            <a:gradFill rotWithShape="1">
              <a:gsLst>
                <a:gs pos="0">
                  <a:srgbClr val="A24161"/>
                </a:gs>
                <a:gs pos="100000">
                  <a:srgbClr val="FF6699">
                    <a:alpha val="0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s-NI" altLang="es-NI" sz="1800" smtClean="0">
                <a:solidFill>
                  <a:srgbClr val="4D4D4D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2" name="Oval 37"/>
            <p:cNvSpPr>
              <a:spLocks noChangeArrowheads="1"/>
            </p:cNvSpPr>
            <p:nvPr/>
          </p:nvSpPr>
          <p:spPr bwMode="gray">
            <a:xfrm>
              <a:off x="966" y="1785"/>
              <a:ext cx="712" cy="75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s-NI" altLang="es-NI" sz="1800" smtClean="0">
                <a:solidFill>
                  <a:srgbClr val="4D4D4D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3" name="Oval 38"/>
            <p:cNvSpPr>
              <a:spLocks noChangeArrowheads="1"/>
            </p:cNvSpPr>
            <p:nvPr/>
          </p:nvSpPr>
          <p:spPr bwMode="gray">
            <a:xfrm>
              <a:off x="960" y="1776"/>
              <a:ext cx="689" cy="727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s-NI" altLang="es-NI" sz="1800" smtClean="0">
                <a:solidFill>
                  <a:srgbClr val="4D4D4D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4" name="Oval 39"/>
            <p:cNvSpPr>
              <a:spLocks noChangeArrowheads="1"/>
            </p:cNvSpPr>
            <p:nvPr/>
          </p:nvSpPr>
          <p:spPr bwMode="gray">
            <a:xfrm>
              <a:off x="986" y="1801"/>
              <a:ext cx="673" cy="709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alpha val="0"/>
                  </a:srgbClr>
                </a:gs>
                <a:gs pos="100000">
                  <a:srgbClr val="E9E9E9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s-NI" altLang="es-NI" sz="1800" smtClean="0">
                <a:solidFill>
                  <a:srgbClr val="4D4D4D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5" name="Oval 40"/>
            <p:cNvSpPr>
              <a:spLocks noChangeArrowheads="1"/>
            </p:cNvSpPr>
            <p:nvPr/>
          </p:nvSpPr>
          <p:spPr bwMode="gray">
            <a:xfrm>
              <a:off x="994" y="1808"/>
              <a:ext cx="640" cy="663"/>
            </a:xfrm>
            <a:prstGeom prst="ellipse">
              <a:avLst/>
            </a:prstGeom>
            <a:gradFill rotWithShape="1">
              <a:gsLst>
                <a:gs pos="0">
                  <a:srgbClr val="989898"/>
                </a:gs>
                <a:gs pos="100000">
                  <a:srgbClr val="C0C0C0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s-NI" altLang="es-NI" sz="1800" smtClean="0">
                <a:solidFill>
                  <a:srgbClr val="4D4D4D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6" name="Oval 41"/>
            <p:cNvSpPr>
              <a:spLocks noChangeArrowheads="1"/>
            </p:cNvSpPr>
            <p:nvPr/>
          </p:nvSpPr>
          <p:spPr bwMode="gray">
            <a:xfrm>
              <a:off x="1023" y="1870"/>
              <a:ext cx="569" cy="538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0C0C0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s-NI" altLang="es-NI" sz="1800" smtClean="0">
                <a:solidFill>
                  <a:srgbClr val="4D4D4D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67" name="Group 32"/>
          <p:cNvGrpSpPr>
            <a:grpSpLocks/>
          </p:cNvGrpSpPr>
          <p:nvPr/>
        </p:nvGrpSpPr>
        <p:grpSpPr bwMode="auto">
          <a:xfrm>
            <a:off x="8231117" y="2001940"/>
            <a:ext cx="2747569" cy="2795212"/>
            <a:chOff x="864" y="1680"/>
            <a:chExt cx="910" cy="960"/>
          </a:xfrm>
        </p:grpSpPr>
        <p:sp>
          <p:nvSpPr>
            <p:cNvPr id="68" name="Oval 33"/>
            <p:cNvSpPr>
              <a:spLocks noChangeArrowheads="1"/>
            </p:cNvSpPr>
            <p:nvPr/>
          </p:nvSpPr>
          <p:spPr bwMode="gray">
            <a:xfrm>
              <a:off x="864" y="1680"/>
              <a:ext cx="910" cy="96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s-NI" altLang="es-NI" sz="1800" smtClean="0">
                <a:solidFill>
                  <a:srgbClr val="4D4D4D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9" name="Oval 35"/>
            <p:cNvSpPr>
              <a:spLocks noChangeArrowheads="1"/>
            </p:cNvSpPr>
            <p:nvPr/>
          </p:nvSpPr>
          <p:spPr bwMode="gray">
            <a:xfrm>
              <a:off x="923" y="1742"/>
              <a:ext cx="792" cy="836"/>
            </a:xfrm>
            <a:prstGeom prst="ellipse">
              <a:avLst/>
            </a:prstGeom>
            <a:gradFill rotWithShape="1">
              <a:gsLst>
                <a:gs pos="0">
                  <a:srgbClr val="8A3753"/>
                </a:gs>
                <a:gs pos="50000">
                  <a:srgbClr val="FF6699"/>
                </a:gs>
                <a:gs pos="100000">
                  <a:srgbClr val="8A3753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s-NI" altLang="es-NI" sz="1800" smtClean="0">
                <a:solidFill>
                  <a:srgbClr val="4D4D4D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0" name="Oval 36"/>
            <p:cNvSpPr>
              <a:spLocks noChangeArrowheads="1"/>
            </p:cNvSpPr>
            <p:nvPr/>
          </p:nvSpPr>
          <p:spPr bwMode="gray">
            <a:xfrm>
              <a:off x="912" y="1728"/>
              <a:ext cx="791" cy="836"/>
            </a:xfrm>
            <a:prstGeom prst="ellipse">
              <a:avLst/>
            </a:prstGeom>
            <a:gradFill rotWithShape="1">
              <a:gsLst>
                <a:gs pos="0">
                  <a:srgbClr val="A24161"/>
                </a:gs>
                <a:gs pos="100000">
                  <a:srgbClr val="FF6699">
                    <a:alpha val="0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s-NI" altLang="es-NI" sz="1800" smtClean="0">
                <a:solidFill>
                  <a:srgbClr val="4D4D4D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1" name="Oval 37"/>
            <p:cNvSpPr>
              <a:spLocks noChangeArrowheads="1"/>
            </p:cNvSpPr>
            <p:nvPr/>
          </p:nvSpPr>
          <p:spPr bwMode="gray">
            <a:xfrm>
              <a:off x="966" y="1785"/>
              <a:ext cx="712" cy="75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s-NI" altLang="es-NI" sz="1800" smtClean="0">
                <a:solidFill>
                  <a:srgbClr val="4D4D4D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2" name="Oval 38"/>
            <p:cNvSpPr>
              <a:spLocks noChangeArrowheads="1"/>
            </p:cNvSpPr>
            <p:nvPr/>
          </p:nvSpPr>
          <p:spPr bwMode="gray">
            <a:xfrm>
              <a:off x="960" y="1776"/>
              <a:ext cx="689" cy="727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s-NI" altLang="es-NI" sz="1800" smtClean="0">
                <a:solidFill>
                  <a:srgbClr val="4D4D4D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3" name="Oval 39"/>
            <p:cNvSpPr>
              <a:spLocks noChangeArrowheads="1"/>
            </p:cNvSpPr>
            <p:nvPr/>
          </p:nvSpPr>
          <p:spPr bwMode="gray">
            <a:xfrm>
              <a:off x="986" y="1801"/>
              <a:ext cx="673" cy="709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alpha val="0"/>
                  </a:srgbClr>
                </a:gs>
                <a:gs pos="100000">
                  <a:srgbClr val="E9E9E9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s-NI" altLang="es-NI" sz="1800" smtClean="0">
                <a:solidFill>
                  <a:srgbClr val="4D4D4D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4" name="Oval 40"/>
            <p:cNvSpPr>
              <a:spLocks noChangeArrowheads="1"/>
            </p:cNvSpPr>
            <p:nvPr/>
          </p:nvSpPr>
          <p:spPr bwMode="gray">
            <a:xfrm>
              <a:off x="994" y="1808"/>
              <a:ext cx="640" cy="663"/>
            </a:xfrm>
            <a:prstGeom prst="ellipse">
              <a:avLst/>
            </a:prstGeom>
            <a:gradFill rotWithShape="1">
              <a:gsLst>
                <a:gs pos="0">
                  <a:srgbClr val="989898"/>
                </a:gs>
                <a:gs pos="100000">
                  <a:srgbClr val="C0C0C0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s-NI" altLang="es-NI" sz="1800" smtClean="0">
                <a:solidFill>
                  <a:srgbClr val="4D4D4D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5" name="Oval 41"/>
            <p:cNvSpPr>
              <a:spLocks noChangeArrowheads="1"/>
            </p:cNvSpPr>
            <p:nvPr/>
          </p:nvSpPr>
          <p:spPr bwMode="gray">
            <a:xfrm>
              <a:off x="1023" y="1870"/>
              <a:ext cx="569" cy="538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0C0C0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s-NI" altLang="es-NI" sz="1800" smtClean="0">
                <a:solidFill>
                  <a:srgbClr val="4D4D4D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76" name="Group 32"/>
          <p:cNvGrpSpPr>
            <a:grpSpLocks/>
          </p:cNvGrpSpPr>
          <p:nvPr/>
        </p:nvGrpSpPr>
        <p:grpSpPr bwMode="auto">
          <a:xfrm>
            <a:off x="5234997" y="1900930"/>
            <a:ext cx="2181225" cy="2092325"/>
            <a:chOff x="864" y="1680"/>
            <a:chExt cx="910" cy="960"/>
          </a:xfrm>
        </p:grpSpPr>
        <p:sp>
          <p:nvSpPr>
            <p:cNvPr id="77" name="Oval 33"/>
            <p:cNvSpPr>
              <a:spLocks noChangeArrowheads="1"/>
            </p:cNvSpPr>
            <p:nvPr/>
          </p:nvSpPr>
          <p:spPr bwMode="gray">
            <a:xfrm>
              <a:off x="864" y="1680"/>
              <a:ext cx="910" cy="96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s-NI" altLang="es-NI" sz="1800" smtClean="0">
                <a:solidFill>
                  <a:srgbClr val="4D4D4D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8" name="Oval 35"/>
            <p:cNvSpPr>
              <a:spLocks noChangeArrowheads="1"/>
            </p:cNvSpPr>
            <p:nvPr/>
          </p:nvSpPr>
          <p:spPr bwMode="gray">
            <a:xfrm>
              <a:off x="923" y="1742"/>
              <a:ext cx="792" cy="836"/>
            </a:xfrm>
            <a:prstGeom prst="ellipse">
              <a:avLst/>
            </a:prstGeom>
            <a:gradFill rotWithShape="1">
              <a:gsLst>
                <a:gs pos="0">
                  <a:srgbClr val="8A3753"/>
                </a:gs>
                <a:gs pos="50000">
                  <a:srgbClr val="FF6699"/>
                </a:gs>
                <a:gs pos="100000">
                  <a:srgbClr val="8A3753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s-NI" altLang="es-NI" sz="1800" smtClean="0">
                <a:solidFill>
                  <a:srgbClr val="4D4D4D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9" name="Oval 36"/>
            <p:cNvSpPr>
              <a:spLocks noChangeArrowheads="1"/>
            </p:cNvSpPr>
            <p:nvPr/>
          </p:nvSpPr>
          <p:spPr bwMode="gray">
            <a:xfrm>
              <a:off x="912" y="1728"/>
              <a:ext cx="791" cy="836"/>
            </a:xfrm>
            <a:prstGeom prst="ellipse">
              <a:avLst/>
            </a:prstGeom>
            <a:gradFill rotWithShape="1">
              <a:gsLst>
                <a:gs pos="0">
                  <a:srgbClr val="A24161"/>
                </a:gs>
                <a:gs pos="100000">
                  <a:srgbClr val="FF6699">
                    <a:alpha val="0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s-NI" altLang="es-NI" sz="1800" smtClean="0">
                <a:solidFill>
                  <a:srgbClr val="4D4D4D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0" name="Oval 37"/>
            <p:cNvSpPr>
              <a:spLocks noChangeArrowheads="1"/>
            </p:cNvSpPr>
            <p:nvPr/>
          </p:nvSpPr>
          <p:spPr bwMode="gray">
            <a:xfrm>
              <a:off x="966" y="1785"/>
              <a:ext cx="712" cy="75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s-NI" altLang="es-NI" sz="1800" smtClean="0">
                <a:solidFill>
                  <a:srgbClr val="4D4D4D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1" name="Oval 38"/>
            <p:cNvSpPr>
              <a:spLocks noChangeArrowheads="1"/>
            </p:cNvSpPr>
            <p:nvPr/>
          </p:nvSpPr>
          <p:spPr bwMode="gray">
            <a:xfrm>
              <a:off x="960" y="1776"/>
              <a:ext cx="689" cy="727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s-NI" altLang="es-NI" sz="1800" smtClean="0">
                <a:solidFill>
                  <a:srgbClr val="4D4D4D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2" name="Oval 39"/>
            <p:cNvSpPr>
              <a:spLocks noChangeArrowheads="1"/>
            </p:cNvSpPr>
            <p:nvPr/>
          </p:nvSpPr>
          <p:spPr bwMode="gray">
            <a:xfrm>
              <a:off x="986" y="1801"/>
              <a:ext cx="673" cy="709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alpha val="0"/>
                  </a:srgbClr>
                </a:gs>
                <a:gs pos="100000">
                  <a:srgbClr val="E9E9E9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s-NI" altLang="es-NI" sz="1800" smtClean="0">
                <a:solidFill>
                  <a:srgbClr val="4D4D4D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3" name="Oval 40"/>
            <p:cNvSpPr>
              <a:spLocks noChangeArrowheads="1"/>
            </p:cNvSpPr>
            <p:nvPr/>
          </p:nvSpPr>
          <p:spPr bwMode="gray">
            <a:xfrm>
              <a:off x="994" y="1808"/>
              <a:ext cx="640" cy="663"/>
            </a:xfrm>
            <a:prstGeom prst="ellipse">
              <a:avLst/>
            </a:prstGeom>
            <a:gradFill rotWithShape="1">
              <a:gsLst>
                <a:gs pos="0">
                  <a:srgbClr val="989898"/>
                </a:gs>
                <a:gs pos="100000">
                  <a:srgbClr val="C0C0C0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s-NI" altLang="es-NI" sz="1800" smtClean="0">
                <a:solidFill>
                  <a:srgbClr val="4D4D4D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4" name="Oval 41"/>
            <p:cNvSpPr>
              <a:spLocks noChangeArrowheads="1"/>
            </p:cNvSpPr>
            <p:nvPr/>
          </p:nvSpPr>
          <p:spPr bwMode="gray">
            <a:xfrm>
              <a:off x="1023" y="1870"/>
              <a:ext cx="569" cy="538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0C0C0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s-NI" altLang="es-NI" sz="1800" smtClean="0">
                <a:solidFill>
                  <a:srgbClr val="4D4D4D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85" name="Text Box 19"/>
          <p:cNvSpPr txBox="1">
            <a:spLocks noChangeArrowheads="1"/>
          </p:cNvSpPr>
          <p:nvPr/>
        </p:nvSpPr>
        <p:spPr bwMode="gray">
          <a:xfrm>
            <a:off x="5541989" y="2481300"/>
            <a:ext cx="1503938" cy="836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s-NI" altLang="es-NI" sz="2418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Tipos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s-NI" altLang="es-NI" sz="2418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s-NI" altLang="es-NI" sz="2418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 </a:t>
            </a:r>
            <a:r>
              <a:rPr lang="es-NI" altLang="es-NI" sz="2418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Bancos</a:t>
            </a:r>
            <a:endParaRPr lang="en-US" altLang="es-NI" sz="2418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6" name="Rectangle 3"/>
          <p:cNvSpPr>
            <a:spLocks noChangeArrowheads="1"/>
          </p:cNvSpPr>
          <p:nvPr/>
        </p:nvSpPr>
        <p:spPr bwMode="auto">
          <a:xfrm>
            <a:off x="7286626" y="2666428"/>
            <a:ext cx="4606358" cy="1643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eaLnBrk="1" hangingPunct="1"/>
            <a:r>
              <a:rPr lang="es-ES" altLang="es-NI" sz="2015" b="1" i="1" dirty="0">
                <a:latin typeface="Garamond" panose="02020404030301010803" pitchFamily="18" charset="0"/>
              </a:rPr>
              <a:t>Públicos</a:t>
            </a:r>
          </a:p>
          <a:p>
            <a:pPr algn="ctr" eaLnBrk="1" hangingPunct="1"/>
            <a:r>
              <a:rPr lang="es-ES" altLang="es-NI" sz="2015" b="1" i="1" dirty="0">
                <a:latin typeface="Garamond" panose="02020404030301010803" pitchFamily="18" charset="0"/>
              </a:rPr>
              <a:t> </a:t>
            </a:r>
            <a:endParaRPr lang="en-US" altLang="es-NI" sz="2015" b="1" i="1" dirty="0">
              <a:latin typeface="Garamond" panose="02020404030301010803" pitchFamily="18" charset="0"/>
            </a:endParaRPr>
          </a:p>
          <a:p>
            <a:pPr algn="ctr" eaLnBrk="1" hangingPunct="1"/>
            <a:r>
              <a:rPr lang="es-ES" altLang="es-NI" sz="2015" b="1" i="1" dirty="0">
                <a:latin typeface="Garamond" panose="02020404030301010803" pitchFamily="18" charset="0"/>
              </a:rPr>
              <a:t>Privados</a:t>
            </a:r>
          </a:p>
          <a:p>
            <a:pPr algn="ctr" eaLnBrk="1" hangingPunct="1"/>
            <a:r>
              <a:rPr lang="es-ES" altLang="es-NI" sz="2015" b="1" i="1" dirty="0">
                <a:latin typeface="Garamond" panose="02020404030301010803" pitchFamily="18" charset="0"/>
              </a:rPr>
              <a:t> </a:t>
            </a:r>
            <a:endParaRPr lang="en-US" altLang="es-NI" sz="2015" b="1" i="1" dirty="0">
              <a:latin typeface="Garamond" panose="02020404030301010803" pitchFamily="18" charset="0"/>
            </a:endParaRPr>
          </a:p>
          <a:p>
            <a:pPr algn="ctr" eaLnBrk="1" hangingPunct="1"/>
            <a:r>
              <a:rPr lang="es-ES" altLang="es-NI" sz="2015" b="1" i="1" dirty="0">
                <a:latin typeface="Garamond" panose="02020404030301010803" pitchFamily="18" charset="0"/>
              </a:rPr>
              <a:t>Mixtos </a:t>
            </a:r>
            <a:endParaRPr lang="en-US" altLang="es-NI" sz="2015" b="1" i="1" dirty="0">
              <a:latin typeface="Garamond" panose="02020404030301010803" pitchFamily="18" charset="0"/>
            </a:endParaRPr>
          </a:p>
        </p:txBody>
      </p:sp>
      <p:sp>
        <p:nvSpPr>
          <p:cNvPr id="87" name="Rectangle 4"/>
          <p:cNvSpPr>
            <a:spLocks noChangeArrowheads="1"/>
          </p:cNvSpPr>
          <p:nvPr/>
        </p:nvSpPr>
        <p:spPr bwMode="auto">
          <a:xfrm>
            <a:off x="814401" y="2279911"/>
            <a:ext cx="4606359" cy="2014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eaLnBrk="1" hangingPunct="1"/>
            <a:endParaRPr lang="es-ES" altLang="es-NI" sz="2414" b="1" i="1" dirty="0">
              <a:latin typeface="Garamond" panose="02020404030301010803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es-ES" altLang="es-NI" sz="2015" b="1" i="1" dirty="0">
                <a:latin typeface="Garamond" panose="02020404030301010803" pitchFamily="18" charset="0"/>
                <a:cs typeface="Times New Roman" panose="02020603050405020304" pitchFamily="18" charset="0"/>
              </a:rPr>
              <a:t>Comerciales</a:t>
            </a:r>
          </a:p>
          <a:p>
            <a:pPr algn="ctr" eaLnBrk="1" hangingPunct="1"/>
            <a:r>
              <a:rPr lang="es-ES" altLang="es-NI" sz="2015" b="1" i="1" dirty="0">
                <a:latin typeface="Garamond" panose="02020404030301010803" pitchFamily="18" charset="0"/>
                <a:cs typeface="Times New Roman" panose="02020603050405020304" pitchFamily="18" charset="0"/>
              </a:rPr>
              <a:t> </a:t>
            </a:r>
            <a:endParaRPr lang="en-US" altLang="es-NI" sz="2015" b="1" i="1" dirty="0">
              <a:latin typeface="Garamond" panose="02020404030301010803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es-ES" altLang="es-NI" sz="2015" b="1" i="1" dirty="0">
                <a:latin typeface="Garamond" panose="02020404030301010803" pitchFamily="18" charset="0"/>
                <a:cs typeface="Times New Roman" panose="02020603050405020304" pitchFamily="18" charset="0"/>
              </a:rPr>
              <a:t>Centrales</a:t>
            </a:r>
          </a:p>
          <a:p>
            <a:pPr algn="ctr" eaLnBrk="1" hangingPunct="1"/>
            <a:endParaRPr lang="es-ES" altLang="es-NI" sz="2015" b="1" i="1" dirty="0">
              <a:latin typeface="Garamond" panose="02020404030301010803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es-ES" altLang="es-NI" sz="2015" b="1" i="1" dirty="0">
                <a:latin typeface="Garamond" panose="02020404030301010803" pitchFamily="18" charset="0"/>
                <a:cs typeface="Times New Roman" panose="02020603050405020304" pitchFamily="18" charset="0"/>
              </a:rPr>
              <a:t>Segundo Piso </a:t>
            </a:r>
            <a:endParaRPr lang="en-US" altLang="es-NI" sz="2015" b="1" i="1" dirty="0">
              <a:latin typeface="Garamond" panose="02020404030301010803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7127395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 txBox="1">
            <a:spLocks/>
          </p:cNvSpPr>
          <p:nvPr/>
        </p:nvSpPr>
        <p:spPr>
          <a:xfrm>
            <a:off x="1947335" y="-12148"/>
            <a:ext cx="8411202" cy="604240"/>
          </a:xfrm>
          <a:prstGeom prst="rect">
            <a:avLst/>
          </a:prstGeom>
        </p:spPr>
        <p:txBody>
          <a:bodyPr vert="horz" rtlCol="0" anchor="b">
            <a:normAutofit fontScale="97500" lnSpcReduction="10000"/>
          </a:bodyPr>
          <a:lstStyle>
            <a:extLst/>
          </a:lstStyle>
          <a:p>
            <a:pPr algn="ctr" defTabSz="928049">
              <a:spcBef>
                <a:spcPct val="0"/>
              </a:spcBef>
              <a:defRPr/>
            </a:pPr>
            <a:r>
              <a:rPr sz="3654" dirty="0">
                <a:solidFill>
                  <a:schemeClr val="accent2">
                    <a:lumMod val="50000"/>
                  </a:schemeClr>
                </a:solidFill>
                <a:latin typeface="Centaur" pitchFamily="18" charset="0"/>
                <a:ea typeface="+mj-ea"/>
                <a:cs typeface="+mj-cs"/>
              </a:rPr>
              <a:t>Colegio de Contadores Públicos de Nicaragua</a:t>
            </a:r>
            <a:endParaRPr lang="es-ES" sz="3654" dirty="0">
              <a:solidFill>
                <a:schemeClr val="accent2">
                  <a:lumMod val="50000"/>
                </a:schemeClr>
              </a:solidFill>
              <a:latin typeface="Centaur" pitchFamily="18" charset="0"/>
              <a:ea typeface="+mj-ea"/>
              <a:cs typeface="+mj-cs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3782727" y="378540"/>
            <a:ext cx="4640631" cy="5935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NI" sz="1624" b="1" dirty="0">
                <a:solidFill>
                  <a:schemeClr val="accent2">
                    <a:lumMod val="50000"/>
                  </a:schemeClr>
                </a:solidFill>
                <a:latin typeface="Centaur" pitchFamily="18" charset="0"/>
                <a:ea typeface="+mj-ea"/>
                <a:cs typeface="+mj-cs"/>
              </a:rPr>
              <a:t>Rector de la Profesión en Nicaragua</a:t>
            </a:r>
          </a:p>
          <a:p>
            <a:pPr algn="ctr"/>
            <a:r>
              <a:rPr lang="es-NI" sz="1624" b="1" dirty="0">
                <a:solidFill>
                  <a:schemeClr val="accent2">
                    <a:lumMod val="50000"/>
                  </a:schemeClr>
                </a:solidFill>
                <a:latin typeface="Centaur" pitchFamily="18" charset="0"/>
                <a:ea typeface="+mj-ea"/>
                <a:cs typeface="+mj-cs"/>
              </a:rPr>
              <a:t>Fundado el 14 de Abril de 1959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154" y="198511"/>
            <a:ext cx="1606181" cy="1593534"/>
          </a:xfrm>
          <a:prstGeom prst="rect">
            <a:avLst/>
          </a:prstGeom>
        </p:spPr>
      </p:pic>
      <p:sp>
        <p:nvSpPr>
          <p:cNvPr id="15" name="AutoShape 4"/>
          <p:cNvSpPr>
            <a:spLocks noChangeArrowheads="1"/>
          </p:cNvSpPr>
          <p:nvPr/>
        </p:nvSpPr>
        <p:spPr bwMode="gray">
          <a:xfrm rot="3465783">
            <a:off x="6255442" y="4317544"/>
            <a:ext cx="796516" cy="291096"/>
          </a:xfrm>
          <a:prstGeom prst="rightArrow">
            <a:avLst>
              <a:gd name="adj1" fmla="val 35167"/>
              <a:gd name="adj2" fmla="val 111028"/>
            </a:avLst>
          </a:prstGeom>
          <a:gradFill rotWithShape="1">
            <a:gsLst>
              <a:gs pos="0">
                <a:srgbClr val="DCD8DC">
                  <a:gamma/>
                  <a:shade val="89020"/>
                  <a:invGamma/>
                  <a:alpha val="0"/>
                </a:srgbClr>
              </a:gs>
              <a:gs pos="100000">
                <a:srgbClr val="DCD8D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814" kern="0" dirty="0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20" name="Oval 28"/>
          <p:cNvSpPr>
            <a:spLocks noChangeArrowheads="1"/>
          </p:cNvSpPr>
          <p:nvPr/>
        </p:nvSpPr>
        <p:spPr bwMode="gray">
          <a:xfrm>
            <a:off x="5092655" y="3168289"/>
            <a:ext cx="261718" cy="526342"/>
          </a:xfrm>
          <a:prstGeom prst="ellipse">
            <a:avLst/>
          </a:prstGeom>
          <a:gradFill rotWithShape="1">
            <a:gsLst>
              <a:gs pos="0">
                <a:srgbClr val="69A020">
                  <a:gamma/>
                  <a:tint val="0"/>
                  <a:invGamma/>
                </a:srgbClr>
              </a:gs>
              <a:gs pos="50000">
                <a:srgbClr val="69A020"/>
              </a:gs>
              <a:gs pos="100000">
                <a:srgbClr val="69A020">
                  <a:gamma/>
                  <a:tint val="0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endParaRPr lang="en-US" sz="1814" kern="0" dirty="0">
              <a:solidFill>
                <a:prstClr val="black"/>
              </a:solidFill>
              <a:latin typeface="Constantia"/>
            </a:endParaRPr>
          </a:p>
        </p:txBody>
      </p:sp>
      <p:grpSp>
        <p:nvGrpSpPr>
          <p:cNvPr id="31" name="Group 44"/>
          <p:cNvGrpSpPr>
            <a:grpSpLocks/>
          </p:cNvGrpSpPr>
          <p:nvPr/>
        </p:nvGrpSpPr>
        <p:grpSpPr bwMode="auto">
          <a:xfrm>
            <a:off x="3974660" y="3269118"/>
            <a:ext cx="363071" cy="363071"/>
            <a:chOff x="2109" y="3612"/>
            <a:chExt cx="227" cy="227"/>
          </a:xfrm>
          <a:solidFill>
            <a:sysClr val="windowText" lastClr="000000">
              <a:lumMod val="95000"/>
              <a:lumOff val="5000"/>
            </a:sysClr>
          </a:solidFill>
        </p:grpSpPr>
        <p:sp>
          <p:nvSpPr>
            <p:cNvPr id="32" name="Oval 45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14" kern="0" dirty="0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3" name="Oval 46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14" kern="0" dirty="0">
                <a:solidFill>
                  <a:prstClr val="black"/>
                </a:solidFill>
                <a:latin typeface="Constantia"/>
              </a:endParaRPr>
            </a:p>
          </p:txBody>
        </p:sp>
      </p:grpSp>
      <p:grpSp>
        <p:nvGrpSpPr>
          <p:cNvPr id="34" name="Group 50"/>
          <p:cNvGrpSpPr>
            <a:grpSpLocks/>
          </p:cNvGrpSpPr>
          <p:nvPr/>
        </p:nvGrpSpPr>
        <p:grpSpPr bwMode="auto">
          <a:xfrm>
            <a:off x="6815247" y="1580120"/>
            <a:ext cx="363071" cy="363071"/>
            <a:chOff x="2109" y="3612"/>
            <a:chExt cx="227" cy="227"/>
          </a:xfrm>
          <a:solidFill>
            <a:srgbClr val="FF0000"/>
          </a:solidFill>
        </p:grpSpPr>
        <p:sp>
          <p:nvSpPr>
            <p:cNvPr id="35" name="Oval 51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14" dirty="0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6" name="Oval 52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14" dirty="0">
                <a:solidFill>
                  <a:prstClr val="black"/>
                </a:solidFill>
                <a:latin typeface="Constantia"/>
              </a:endParaRPr>
            </a:p>
          </p:txBody>
        </p:sp>
      </p:grpSp>
      <p:grpSp>
        <p:nvGrpSpPr>
          <p:cNvPr id="43" name="Group 47"/>
          <p:cNvGrpSpPr>
            <a:grpSpLocks/>
          </p:cNvGrpSpPr>
          <p:nvPr/>
        </p:nvGrpSpPr>
        <p:grpSpPr bwMode="auto">
          <a:xfrm>
            <a:off x="4648819" y="1792045"/>
            <a:ext cx="363071" cy="363071"/>
            <a:chOff x="2109" y="3612"/>
            <a:chExt cx="227" cy="227"/>
          </a:xfrm>
          <a:solidFill>
            <a:srgbClr val="EF6FC1"/>
          </a:solidFill>
        </p:grpSpPr>
        <p:sp>
          <p:nvSpPr>
            <p:cNvPr id="44" name="Oval 48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14" dirty="0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45" name="Oval 49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14" dirty="0">
                <a:solidFill>
                  <a:prstClr val="black"/>
                </a:solidFill>
                <a:latin typeface="Constantia"/>
              </a:endParaRPr>
            </a:p>
          </p:txBody>
        </p:sp>
      </p:grpSp>
      <p:sp>
        <p:nvSpPr>
          <p:cNvPr id="47" name="Rectángulo 46"/>
          <p:cNvSpPr/>
          <p:nvPr/>
        </p:nvSpPr>
        <p:spPr>
          <a:xfrm>
            <a:off x="0" y="5057935"/>
            <a:ext cx="12344400" cy="1023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fontAlgn="base" hangingPunct="0"/>
            <a:r>
              <a:rPr lang="es-NI" sz="2015" b="1" i="1" dirty="0">
                <a:solidFill>
                  <a:srgbClr val="000000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 </a:t>
            </a:r>
            <a:endParaRPr lang="es-US" sz="2015" b="1" i="1" dirty="0">
              <a:solidFill>
                <a:prstClr val="black"/>
              </a:solidFill>
              <a:latin typeface="Garamond" panose="02020404030301010803" pitchFamily="18" charset="0"/>
              <a:ea typeface="Times New Roman" panose="02020603050405020304" pitchFamily="18" charset="0"/>
            </a:endParaRPr>
          </a:p>
          <a:p>
            <a:pPr marL="30708" algn="ctr" eaLnBrk="0" fontAlgn="base" hangingPunct="0"/>
            <a:r>
              <a:rPr lang="es-NI" sz="2015" b="1" i="1" dirty="0">
                <a:solidFill>
                  <a:srgbClr val="000000"/>
                </a:solidFill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 riesgo es consustancial a todas las actividades económicas y, en un sentido económico, puede definirse como la volatilidad o incertidumbre relativa a la rentabilidad esperada de un activo.</a:t>
            </a:r>
            <a:endParaRPr lang="es-US" sz="2015" b="1" i="1" dirty="0">
              <a:solidFill>
                <a:prstClr val="black"/>
              </a:solidFill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8" name="Picture 6" descr="Resultado de imagen para riesgo bancari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2196" y="3606525"/>
            <a:ext cx="1706967" cy="142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Rectángulo 48"/>
          <p:cNvSpPr/>
          <p:nvPr/>
        </p:nvSpPr>
        <p:spPr>
          <a:xfrm>
            <a:off x="7133505" y="1266089"/>
            <a:ext cx="6141811" cy="102329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0" fontAlgn="base" hangingPunct="0">
              <a:lnSpc>
                <a:spcPct val="150000"/>
              </a:lnSpc>
            </a:pPr>
            <a:r>
              <a:rPr lang="es-US" sz="2015" b="1" i="1" dirty="0">
                <a:solidFill>
                  <a:prstClr val="black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Riesgo de Crédito	</a:t>
            </a:r>
          </a:p>
          <a:p>
            <a:pPr algn="just" eaLnBrk="0" fontAlgn="base" hangingPunct="0">
              <a:lnSpc>
                <a:spcPct val="150000"/>
              </a:lnSpc>
            </a:pPr>
            <a:r>
              <a:rPr lang="es-US" sz="2015" b="1" i="1" dirty="0">
                <a:solidFill>
                  <a:prstClr val="black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	</a:t>
            </a:r>
          </a:p>
        </p:txBody>
      </p:sp>
      <p:sp>
        <p:nvSpPr>
          <p:cNvPr id="51" name="Rectángulo 50"/>
          <p:cNvSpPr/>
          <p:nvPr/>
        </p:nvSpPr>
        <p:spPr>
          <a:xfrm>
            <a:off x="6806899" y="4454036"/>
            <a:ext cx="6141811" cy="102329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0" fontAlgn="base" hangingPunct="0">
              <a:lnSpc>
                <a:spcPct val="150000"/>
              </a:lnSpc>
            </a:pPr>
            <a:r>
              <a:rPr lang="es-US" sz="2015" b="1" i="1" dirty="0">
                <a:solidFill>
                  <a:prstClr val="black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Riesgo de Mercado	</a:t>
            </a:r>
          </a:p>
          <a:p>
            <a:pPr algn="just" eaLnBrk="0" fontAlgn="base" hangingPunct="0">
              <a:lnSpc>
                <a:spcPct val="150000"/>
              </a:lnSpc>
            </a:pPr>
            <a:r>
              <a:rPr lang="es-US" sz="2015" b="1" i="1" dirty="0">
                <a:solidFill>
                  <a:prstClr val="black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	</a:t>
            </a:r>
          </a:p>
        </p:txBody>
      </p:sp>
      <p:sp>
        <p:nvSpPr>
          <p:cNvPr id="52" name="Rectángulo 51"/>
          <p:cNvSpPr/>
          <p:nvPr/>
        </p:nvSpPr>
        <p:spPr>
          <a:xfrm>
            <a:off x="1502892" y="2807504"/>
            <a:ext cx="6141811" cy="102329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0" fontAlgn="base" hangingPunct="0">
              <a:lnSpc>
                <a:spcPct val="150000"/>
              </a:lnSpc>
            </a:pPr>
            <a:r>
              <a:rPr lang="es-US" sz="2015" b="1" i="1" dirty="0">
                <a:solidFill>
                  <a:prstClr val="black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Riesgo de Liquidez	</a:t>
            </a:r>
          </a:p>
          <a:p>
            <a:pPr algn="just" eaLnBrk="0" fontAlgn="base" hangingPunct="0">
              <a:lnSpc>
                <a:spcPct val="150000"/>
              </a:lnSpc>
            </a:pPr>
            <a:r>
              <a:rPr lang="es-US" sz="2015" b="1" i="1" dirty="0">
                <a:solidFill>
                  <a:prstClr val="black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	</a:t>
            </a:r>
          </a:p>
        </p:txBody>
      </p:sp>
      <p:sp>
        <p:nvSpPr>
          <p:cNvPr id="53" name="Rectángulo 52"/>
          <p:cNvSpPr/>
          <p:nvPr/>
        </p:nvSpPr>
        <p:spPr>
          <a:xfrm>
            <a:off x="7842667" y="2727921"/>
            <a:ext cx="6141811" cy="102329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0" fontAlgn="base" hangingPunct="0">
              <a:lnSpc>
                <a:spcPct val="150000"/>
              </a:lnSpc>
            </a:pPr>
            <a:r>
              <a:rPr lang="es-US" sz="2015" b="1" i="1" dirty="0">
                <a:solidFill>
                  <a:prstClr val="black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Riesgo de Tipos de Interés	</a:t>
            </a:r>
          </a:p>
          <a:p>
            <a:pPr algn="just" eaLnBrk="0" fontAlgn="base" hangingPunct="0">
              <a:lnSpc>
                <a:spcPct val="150000"/>
              </a:lnSpc>
            </a:pPr>
            <a:r>
              <a:rPr lang="es-US" sz="2015" b="1" i="1" dirty="0">
                <a:solidFill>
                  <a:prstClr val="black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	</a:t>
            </a:r>
          </a:p>
        </p:txBody>
      </p:sp>
      <p:sp>
        <p:nvSpPr>
          <p:cNvPr id="55" name="Marcador de número de diapositiva 67"/>
          <p:cNvSpPr txBox="1">
            <a:spLocks/>
          </p:cNvSpPr>
          <p:nvPr/>
        </p:nvSpPr>
        <p:spPr>
          <a:xfrm>
            <a:off x="8879316" y="6945408"/>
            <a:ext cx="2763815" cy="367869"/>
          </a:xfrm>
          <a:prstGeom prst="rect">
            <a:avLst/>
          </a:prstGeom>
        </p:spPr>
        <p:txBody>
          <a:bodyPr vert="horz" lIns="92127" tIns="46064" rIns="92127" bIns="46064" rtlCol="0" anchor="ctr"/>
          <a:lstStyle>
            <a:defPPr>
              <a:defRPr lang="es-US"/>
            </a:defPPr>
            <a:lvl1pPr algn="r" rtl="0" eaLnBrk="1" fontAlgn="auto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4B707D26-CAB0-46F3-BC65-B686B9E5F01C}" type="slidenum">
              <a:rPr lang="es-US" sz="1209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defRPr/>
              </a:pPr>
              <a:t>7</a:t>
            </a:fld>
            <a:endParaRPr lang="es-US" sz="1209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6" name="AutoShape 4"/>
          <p:cNvSpPr>
            <a:spLocks noChangeArrowheads="1"/>
          </p:cNvSpPr>
          <p:nvPr/>
        </p:nvSpPr>
        <p:spPr bwMode="gray">
          <a:xfrm rot="3465783">
            <a:off x="6046879" y="3964166"/>
            <a:ext cx="790575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1">
            <a:gsLst>
              <a:gs pos="0">
                <a:srgbClr val="DCD8DC">
                  <a:gamma/>
                  <a:shade val="89020"/>
                  <a:invGamma/>
                  <a:alpha val="0"/>
                </a:srgbClr>
              </a:gs>
              <a:gs pos="100000">
                <a:srgbClr val="DCD8D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1800" kern="0" dirty="0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57" name="Oval 9"/>
          <p:cNvSpPr>
            <a:spLocks noChangeArrowheads="1"/>
          </p:cNvSpPr>
          <p:nvPr/>
        </p:nvSpPr>
        <p:spPr bwMode="gray">
          <a:xfrm>
            <a:off x="3954554" y="1160641"/>
            <a:ext cx="3743325" cy="3743325"/>
          </a:xfrm>
          <a:prstGeom prst="ellipse">
            <a:avLst/>
          </a:prstGeom>
          <a:gradFill rotWithShape="1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/>
          </a:gradFill>
          <a:ln w="38100" algn="ctr">
            <a:solidFill>
              <a:srgbClr val="373545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NI" altLang="es-NI" sz="1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tantia" panose="02030602050306030303" pitchFamily="18" charset="0"/>
            </a:endParaRPr>
          </a:p>
        </p:txBody>
      </p:sp>
      <p:grpSp>
        <p:nvGrpSpPr>
          <p:cNvPr id="58" name="Group 16"/>
          <p:cNvGrpSpPr>
            <a:grpSpLocks/>
          </p:cNvGrpSpPr>
          <p:nvPr/>
        </p:nvGrpSpPr>
        <p:grpSpPr bwMode="auto">
          <a:xfrm>
            <a:off x="4616547" y="4417397"/>
            <a:ext cx="360362" cy="360362"/>
            <a:chOff x="2109" y="3612"/>
            <a:chExt cx="227" cy="227"/>
          </a:xfrm>
          <a:solidFill>
            <a:srgbClr val="7030A0"/>
          </a:solidFill>
        </p:grpSpPr>
        <p:sp>
          <p:nvSpPr>
            <p:cNvPr id="59" name="Oval 17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p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60" name="Oval 18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p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solidFill>
                  <a:prstClr val="black"/>
                </a:solidFill>
                <a:latin typeface="Constantia"/>
              </a:endParaRPr>
            </a:p>
          </p:txBody>
        </p:sp>
      </p:grpSp>
      <p:sp>
        <p:nvSpPr>
          <p:cNvPr id="61" name="Oval 28"/>
          <p:cNvSpPr>
            <a:spLocks noChangeArrowheads="1"/>
          </p:cNvSpPr>
          <p:nvPr/>
        </p:nvSpPr>
        <p:spPr bwMode="gray">
          <a:xfrm>
            <a:off x="4892767" y="2113141"/>
            <a:ext cx="1944687" cy="1943100"/>
          </a:xfrm>
          <a:prstGeom prst="ellipse">
            <a:avLst/>
          </a:prstGeom>
          <a:gradFill rotWithShape="1">
            <a:gsLst>
              <a:gs pos="0">
                <a:srgbClr val="69A020">
                  <a:gamma/>
                  <a:tint val="0"/>
                  <a:invGamma/>
                </a:srgbClr>
              </a:gs>
              <a:gs pos="50000">
                <a:srgbClr val="69A020"/>
              </a:gs>
              <a:gs pos="100000">
                <a:srgbClr val="69A020">
                  <a:gamma/>
                  <a:tint val="0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endParaRPr lang="en-US" sz="1800" kern="0" dirty="0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62" name="Oval 29"/>
          <p:cNvSpPr>
            <a:spLocks noChangeArrowheads="1"/>
          </p:cNvSpPr>
          <p:nvPr/>
        </p:nvSpPr>
        <p:spPr bwMode="gray">
          <a:xfrm>
            <a:off x="4886417" y="2097266"/>
            <a:ext cx="1944687" cy="1943100"/>
          </a:xfrm>
          <a:prstGeom prst="ellipse">
            <a:avLst/>
          </a:prstGeom>
          <a:gradFill rotWithShape="1">
            <a:gsLst>
              <a:gs pos="0">
                <a:srgbClr val="69A020">
                  <a:alpha val="32001"/>
                </a:srgbClr>
              </a:gs>
              <a:gs pos="100000">
                <a:srgbClr val="69A020">
                  <a:gamma/>
                  <a:shade val="46275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endParaRPr lang="en-US" sz="1800" kern="0" dirty="0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63" name="Oval 30"/>
          <p:cNvSpPr>
            <a:spLocks noChangeArrowheads="1"/>
          </p:cNvSpPr>
          <p:nvPr/>
        </p:nvSpPr>
        <p:spPr bwMode="gray">
          <a:xfrm>
            <a:off x="5019767" y="2240141"/>
            <a:ext cx="1690687" cy="1689100"/>
          </a:xfrm>
          <a:prstGeom prst="ellipse">
            <a:avLst/>
          </a:prstGeom>
          <a:gradFill rotWithShape="1">
            <a:gsLst>
              <a:gs pos="0">
                <a:srgbClr val="69A020">
                  <a:gamma/>
                  <a:shade val="54118"/>
                  <a:invGamma/>
                </a:srgbClr>
              </a:gs>
              <a:gs pos="50000">
                <a:srgbClr val="69A020"/>
              </a:gs>
              <a:gs pos="100000">
                <a:srgbClr val="69A020">
                  <a:gamma/>
                  <a:shade val="54118"/>
                  <a:invGamma/>
                </a:srgb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defRPr/>
            </a:pPr>
            <a:endParaRPr lang="en-US" sz="1800" kern="0" dirty="0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64" name="Oval 31"/>
          <p:cNvSpPr>
            <a:spLocks noChangeArrowheads="1"/>
          </p:cNvSpPr>
          <p:nvPr/>
        </p:nvSpPr>
        <p:spPr bwMode="gray">
          <a:xfrm>
            <a:off x="5002304" y="2211566"/>
            <a:ext cx="1690688" cy="1692275"/>
          </a:xfrm>
          <a:prstGeom prst="ellipse">
            <a:avLst/>
          </a:prstGeom>
          <a:gradFill rotWithShape="1">
            <a:gsLst>
              <a:gs pos="0">
                <a:srgbClr val="69A020">
                  <a:gamma/>
                  <a:shade val="63529"/>
                  <a:invGamma/>
                </a:srgbClr>
              </a:gs>
              <a:gs pos="100000">
                <a:srgbClr val="69A020">
                  <a:alpha val="0"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defRPr/>
            </a:pPr>
            <a:endParaRPr lang="en-US" sz="1800" kern="0" dirty="0">
              <a:solidFill>
                <a:prstClr val="black"/>
              </a:solidFill>
              <a:latin typeface="Constantia"/>
            </a:endParaRPr>
          </a:p>
        </p:txBody>
      </p:sp>
      <p:grpSp>
        <p:nvGrpSpPr>
          <p:cNvPr id="65" name="Group 59"/>
          <p:cNvGrpSpPr>
            <a:grpSpLocks/>
          </p:cNvGrpSpPr>
          <p:nvPr/>
        </p:nvGrpSpPr>
        <p:grpSpPr bwMode="auto">
          <a:xfrm>
            <a:off x="5103904" y="2322691"/>
            <a:ext cx="1522413" cy="1524000"/>
            <a:chOff x="2416" y="1926"/>
            <a:chExt cx="959" cy="959"/>
          </a:xfrm>
        </p:grpSpPr>
        <p:sp>
          <p:nvSpPr>
            <p:cNvPr id="66" name="Oval 32"/>
            <p:cNvSpPr>
              <a:spLocks noChangeArrowheads="1"/>
            </p:cNvSpPr>
            <p:nvPr/>
          </p:nvSpPr>
          <p:spPr bwMode="gray">
            <a:xfrm>
              <a:off x="2416" y="1926"/>
              <a:ext cx="959" cy="959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NI" altLang="es-NI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tantia" panose="02030602050306030303" pitchFamily="18" charset="0"/>
              </a:endParaRPr>
            </a:p>
          </p:txBody>
        </p:sp>
        <p:sp>
          <p:nvSpPr>
            <p:cNvPr id="67" name="Oval 33"/>
            <p:cNvSpPr>
              <a:spLocks noChangeArrowheads="1"/>
            </p:cNvSpPr>
            <p:nvPr/>
          </p:nvSpPr>
          <p:spPr bwMode="gray">
            <a:xfrm>
              <a:off x="2430" y="1938"/>
              <a:ext cx="927" cy="928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NI" altLang="es-NI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tantia" panose="02030602050306030303" pitchFamily="18" charset="0"/>
              </a:endParaRPr>
            </a:p>
          </p:txBody>
        </p:sp>
        <p:sp>
          <p:nvSpPr>
            <p:cNvPr id="68" name="Oval 34"/>
            <p:cNvSpPr>
              <a:spLocks noChangeArrowheads="1"/>
            </p:cNvSpPr>
            <p:nvPr/>
          </p:nvSpPr>
          <p:spPr bwMode="gray">
            <a:xfrm>
              <a:off x="2441" y="1944"/>
              <a:ext cx="906" cy="904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NI" altLang="es-NI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tantia" panose="02030602050306030303" pitchFamily="18" charset="0"/>
              </a:endParaRPr>
            </a:p>
          </p:txBody>
        </p:sp>
        <p:sp>
          <p:nvSpPr>
            <p:cNvPr id="69" name="Oval 35"/>
            <p:cNvSpPr>
              <a:spLocks noChangeArrowheads="1"/>
            </p:cNvSpPr>
            <p:nvPr/>
          </p:nvSpPr>
          <p:spPr bwMode="gray">
            <a:xfrm>
              <a:off x="2451" y="1953"/>
              <a:ext cx="861" cy="845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NI" altLang="es-NI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tantia" panose="02030602050306030303" pitchFamily="18" charset="0"/>
              </a:endParaRPr>
            </a:p>
          </p:txBody>
        </p:sp>
        <p:sp>
          <p:nvSpPr>
            <p:cNvPr id="70" name="Oval 36"/>
            <p:cNvSpPr>
              <a:spLocks noChangeArrowheads="1"/>
            </p:cNvSpPr>
            <p:nvPr/>
          </p:nvSpPr>
          <p:spPr bwMode="gray">
            <a:xfrm>
              <a:off x="2502" y="1976"/>
              <a:ext cx="765" cy="687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>
              <a:lvl1pPr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nstantia" panose="02030602050306030303" pitchFamily="18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NI" altLang="es-NI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tantia" panose="02030602050306030303" pitchFamily="18" charset="0"/>
              </a:endParaRPr>
            </a:p>
          </p:txBody>
        </p:sp>
      </p:grpSp>
      <p:sp>
        <p:nvSpPr>
          <p:cNvPr id="71" name="Text Box 37"/>
          <p:cNvSpPr txBox="1">
            <a:spLocks noChangeArrowheads="1"/>
          </p:cNvSpPr>
          <p:nvPr/>
        </p:nvSpPr>
        <p:spPr bwMode="auto">
          <a:xfrm>
            <a:off x="5084854" y="2811641"/>
            <a:ext cx="154940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s-NI" sz="2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Instituciones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s-NI" sz="2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Bancarias</a:t>
            </a:r>
          </a:p>
        </p:txBody>
      </p:sp>
      <p:grpSp>
        <p:nvGrpSpPr>
          <p:cNvPr id="72" name="Group 44"/>
          <p:cNvGrpSpPr>
            <a:grpSpLocks/>
          </p:cNvGrpSpPr>
          <p:nvPr/>
        </p:nvGrpSpPr>
        <p:grpSpPr bwMode="auto">
          <a:xfrm>
            <a:off x="3783109" y="2923559"/>
            <a:ext cx="360363" cy="360363"/>
            <a:chOff x="2109" y="3612"/>
            <a:chExt cx="227" cy="227"/>
          </a:xfrm>
          <a:solidFill>
            <a:srgbClr val="00B050"/>
          </a:solidFill>
        </p:grpSpPr>
        <p:sp>
          <p:nvSpPr>
            <p:cNvPr id="73" name="Oval 45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p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kern="0" dirty="0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74" name="Oval 46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p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kern="0" dirty="0">
                <a:solidFill>
                  <a:prstClr val="black"/>
                </a:solidFill>
                <a:latin typeface="Constantia"/>
              </a:endParaRPr>
            </a:p>
          </p:txBody>
        </p:sp>
      </p:grpSp>
      <p:grpSp>
        <p:nvGrpSpPr>
          <p:cNvPr id="75" name="Group 50"/>
          <p:cNvGrpSpPr>
            <a:grpSpLocks/>
          </p:cNvGrpSpPr>
          <p:nvPr/>
        </p:nvGrpSpPr>
        <p:grpSpPr bwMode="auto">
          <a:xfrm>
            <a:off x="6827390" y="1487246"/>
            <a:ext cx="360363" cy="360363"/>
            <a:chOff x="2109" y="3612"/>
            <a:chExt cx="227" cy="227"/>
          </a:xfrm>
          <a:solidFill>
            <a:srgbClr val="FF0000"/>
          </a:solidFill>
        </p:grpSpPr>
        <p:sp>
          <p:nvSpPr>
            <p:cNvPr id="76" name="Oval 51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p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77" name="Oval 52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p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solidFill>
                  <a:prstClr val="black"/>
                </a:solidFill>
                <a:latin typeface="Constantia"/>
              </a:endParaRPr>
            </a:p>
          </p:txBody>
        </p:sp>
      </p:grpSp>
      <p:grpSp>
        <p:nvGrpSpPr>
          <p:cNvPr id="78" name="Group 53"/>
          <p:cNvGrpSpPr>
            <a:grpSpLocks/>
          </p:cNvGrpSpPr>
          <p:nvPr/>
        </p:nvGrpSpPr>
        <p:grpSpPr bwMode="auto">
          <a:xfrm>
            <a:off x="7516909" y="2847359"/>
            <a:ext cx="360363" cy="360363"/>
            <a:chOff x="2109" y="3612"/>
            <a:chExt cx="227" cy="227"/>
          </a:xfrm>
          <a:solidFill>
            <a:srgbClr val="FFFF00"/>
          </a:solidFill>
        </p:grpSpPr>
        <p:sp>
          <p:nvSpPr>
            <p:cNvPr id="79" name="Oval 54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p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80" name="Oval 55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p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solidFill>
                  <a:prstClr val="black"/>
                </a:solidFill>
                <a:latin typeface="Constantia"/>
              </a:endParaRPr>
            </a:p>
          </p:txBody>
        </p:sp>
      </p:grpSp>
      <p:grpSp>
        <p:nvGrpSpPr>
          <p:cNvPr id="81" name="Group 56"/>
          <p:cNvGrpSpPr>
            <a:grpSpLocks/>
          </p:cNvGrpSpPr>
          <p:nvPr/>
        </p:nvGrpSpPr>
        <p:grpSpPr bwMode="auto">
          <a:xfrm>
            <a:off x="6554915" y="4419414"/>
            <a:ext cx="360363" cy="360363"/>
            <a:chOff x="2109" y="3612"/>
            <a:chExt cx="227" cy="227"/>
          </a:xfrm>
          <a:solidFill>
            <a:srgbClr val="DCD8DC"/>
          </a:solidFill>
        </p:grpSpPr>
        <p:sp>
          <p:nvSpPr>
            <p:cNvPr id="82" name="Oval 57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p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kern="0" dirty="0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83" name="Oval 58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p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kern="0" dirty="0">
                <a:solidFill>
                  <a:prstClr val="black"/>
                </a:solidFill>
                <a:latin typeface="Constantia"/>
              </a:endParaRPr>
            </a:p>
          </p:txBody>
        </p:sp>
      </p:grpSp>
      <p:grpSp>
        <p:nvGrpSpPr>
          <p:cNvPr id="84" name="Group 47"/>
          <p:cNvGrpSpPr>
            <a:grpSpLocks/>
          </p:cNvGrpSpPr>
          <p:nvPr/>
        </p:nvGrpSpPr>
        <p:grpSpPr bwMode="auto">
          <a:xfrm>
            <a:off x="4452240" y="1457503"/>
            <a:ext cx="360363" cy="360363"/>
            <a:chOff x="2109" y="3612"/>
            <a:chExt cx="227" cy="227"/>
          </a:xfrm>
          <a:solidFill>
            <a:srgbClr val="EF6FC1"/>
          </a:solidFill>
        </p:grpSpPr>
        <p:sp>
          <p:nvSpPr>
            <p:cNvPr id="85" name="Oval 48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p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86" name="Oval 49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p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1800" dirty="0">
                <a:solidFill>
                  <a:prstClr val="black"/>
                </a:solidFill>
                <a:latin typeface="Constantia"/>
              </a:endParaRPr>
            </a:p>
          </p:txBody>
        </p:sp>
      </p:grpSp>
      <p:sp>
        <p:nvSpPr>
          <p:cNvPr id="87" name="Rectángulo 86"/>
          <p:cNvSpPr/>
          <p:nvPr/>
        </p:nvSpPr>
        <p:spPr>
          <a:xfrm>
            <a:off x="2305054" y="1310195"/>
            <a:ext cx="6096000" cy="51058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0" fontAlgn="base" hangingPunct="0">
              <a:lnSpc>
                <a:spcPct val="150000"/>
              </a:lnSpc>
            </a:pPr>
            <a:r>
              <a:rPr lang="es-US" sz="2000" b="1" i="1" dirty="0" smtClean="0">
                <a:solidFill>
                  <a:prstClr val="black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Riesgo de Cambio	</a:t>
            </a:r>
            <a:endParaRPr lang="es-US" sz="2000" b="1" i="1" dirty="0">
              <a:solidFill>
                <a:prstClr val="black"/>
              </a:solidFill>
              <a:latin typeface="Garamond" panose="02020404030301010803" pitchFamily="18" charset="0"/>
              <a:ea typeface="Times New Roman" panose="02020603050405020304" pitchFamily="18" charset="0"/>
            </a:endParaRPr>
          </a:p>
        </p:txBody>
      </p:sp>
      <p:sp>
        <p:nvSpPr>
          <p:cNvPr id="90" name="Rectángulo 89"/>
          <p:cNvSpPr/>
          <p:nvPr/>
        </p:nvSpPr>
        <p:spPr>
          <a:xfrm>
            <a:off x="2327358" y="3892518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0" fontAlgn="base" hangingPunct="0">
              <a:lnSpc>
                <a:spcPct val="150000"/>
              </a:lnSpc>
            </a:pPr>
            <a:r>
              <a:rPr lang="es-US" sz="2000" b="1" i="1" dirty="0" smtClean="0">
                <a:solidFill>
                  <a:prstClr val="black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	</a:t>
            </a:r>
            <a:endParaRPr lang="es-US" sz="2000" b="1" i="1" dirty="0">
              <a:solidFill>
                <a:prstClr val="black"/>
              </a:solidFill>
              <a:latin typeface="Garamond" panose="02020404030301010803" pitchFamily="18" charset="0"/>
              <a:ea typeface="Times New Roman" panose="02020603050405020304" pitchFamily="18" charset="0"/>
            </a:endParaRPr>
          </a:p>
          <a:p>
            <a:pPr algn="just" eaLnBrk="0" fontAlgn="base" hangingPunct="0">
              <a:lnSpc>
                <a:spcPct val="150000"/>
              </a:lnSpc>
            </a:pPr>
            <a:r>
              <a:rPr lang="es-US" sz="2000" b="1" i="1" dirty="0" smtClean="0">
                <a:solidFill>
                  <a:prstClr val="black"/>
                </a:solidFill>
                <a:latin typeface="Garamond" panose="02020404030301010803" pitchFamily="18" charset="0"/>
                <a:ea typeface="Times New Roman" panose="02020603050405020304" pitchFamily="18" charset="0"/>
              </a:rPr>
              <a:t>Riesgos Operativos	</a:t>
            </a:r>
            <a:endParaRPr lang="es-US" sz="2000" b="1" i="1" dirty="0">
              <a:solidFill>
                <a:prstClr val="black"/>
              </a:solidFill>
              <a:latin typeface="Garamond" panose="02020404030301010803" pitchFamily="18" charset="0"/>
              <a:ea typeface="Times New Roman" panose="02020603050405020304" pitchFamily="18" charset="0"/>
            </a:endParaRPr>
          </a:p>
        </p:txBody>
      </p:sp>
      <p:sp>
        <p:nvSpPr>
          <p:cNvPr id="94" name="Marcador de número de diapositiva 67"/>
          <p:cNvSpPr txBox="1">
            <a:spLocks/>
          </p:cNvSpPr>
          <p:nvPr/>
        </p:nvSpPr>
        <p:spPr>
          <a:xfrm>
            <a:off x="8651184" y="657242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US"/>
            </a:defPPr>
            <a:lvl1pPr algn="r" rtl="0" eaLnBrk="1" fontAlgn="auto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4B707D26-CAB0-46F3-BC65-B686B9E5F01C}" type="slidenum">
              <a:rPr lang="es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defRPr/>
              </a:pPr>
              <a:t>7</a:t>
            </a:fld>
            <a:endParaRPr lang="es-US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391836282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Subtítulo"/>
          <p:cNvSpPr>
            <a:spLocks noGrp="1"/>
          </p:cNvSpPr>
          <p:nvPr>
            <p:ph type="subTitle" idx="1"/>
          </p:nvPr>
        </p:nvSpPr>
        <p:spPr>
          <a:xfrm>
            <a:off x="3188970" y="6050037"/>
            <a:ext cx="9155430" cy="685800"/>
          </a:xfrm>
        </p:spPr>
        <p:txBody>
          <a:bodyPr>
            <a:normAutofit fontScale="62500" lnSpcReduction="20000"/>
          </a:bodyPr>
          <a:lstStyle/>
          <a:p>
            <a:pPr algn="ctr"/>
            <a:endParaRPr lang="es-US" sz="2800" b="1" i="1" dirty="0" smtClean="0"/>
          </a:p>
          <a:p>
            <a:pPr algn="ctr"/>
            <a:r>
              <a:rPr lang="es-US" sz="3400" b="1" i="1" dirty="0" smtClean="0"/>
              <a:t>http</a:t>
            </a:r>
            <a:r>
              <a:rPr lang="es-US" sz="3400" b="1" i="1" dirty="0"/>
              <a:t>://www.siboif.gob.ni/index.php</a:t>
            </a:r>
          </a:p>
          <a:p>
            <a:pPr algn="ctr"/>
            <a:endParaRPr lang="es-NI" sz="1421" dirty="0"/>
          </a:p>
        </p:txBody>
      </p:sp>
      <p:sp>
        <p:nvSpPr>
          <p:cNvPr id="8" name="Rectangle 3"/>
          <p:cNvSpPr txBox="1">
            <a:spLocks/>
          </p:cNvSpPr>
          <p:nvPr/>
        </p:nvSpPr>
        <p:spPr>
          <a:xfrm>
            <a:off x="1947335" y="-12148"/>
            <a:ext cx="8411202" cy="604240"/>
          </a:xfrm>
          <a:prstGeom prst="rect">
            <a:avLst/>
          </a:prstGeom>
        </p:spPr>
        <p:txBody>
          <a:bodyPr vert="horz" rtlCol="0" anchor="b">
            <a:normAutofit fontScale="97500" lnSpcReduction="10000"/>
          </a:bodyPr>
          <a:lstStyle>
            <a:extLst/>
          </a:lstStyle>
          <a:p>
            <a:pPr algn="ctr" defTabSz="928049">
              <a:spcBef>
                <a:spcPct val="0"/>
              </a:spcBef>
              <a:defRPr/>
            </a:pPr>
            <a:r>
              <a:rPr sz="3654" dirty="0">
                <a:solidFill>
                  <a:schemeClr val="accent2">
                    <a:lumMod val="50000"/>
                  </a:schemeClr>
                </a:solidFill>
                <a:latin typeface="Centaur" pitchFamily="18" charset="0"/>
                <a:ea typeface="+mj-ea"/>
                <a:cs typeface="+mj-cs"/>
              </a:rPr>
              <a:t>Colegio de Contadores Públicos de Nicaragua</a:t>
            </a:r>
            <a:endParaRPr lang="es-ES" sz="3654" dirty="0">
              <a:solidFill>
                <a:schemeClr val="accent2">
                  <a:lumMod val="50000"/>
                </a:schemeClr>
              </a:solidFill>
              <a:latin typeface="Centaur" pitchFamily="18" charset="0"/>
              <a:ea typeface="+mj-ea"/>
              <a:cs typeface="+mj-cs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3832622" y="583182"/>
            <a:ext cx="4640631" cy="5935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NI" sz="1624" b="1" dirty="0">
                <a:solidFill>
                  <a:schemeClr val="accent2">
                    <a:lumMod val="50000"/>
                  </a:schemeClr>
                </a:solidFill>
                <a:latin typeface="Centaur" pitchFamily="18" charset="0"/>
                <a:ea typeface="+mj-ea"/>
                <a:cs typeface="+mj-cs"/>
              </a:rPr>
              <a:t>Rector de la Profesión en Nicaragua</a:t>
            </a:r>
          </a:p>
          <a:p>
            <a:pPr algn="ctr"/>
            <a:r>
              <a:rPr lang="es-NI" sz="1624" b="1" dirty="0">
                <a:solidFill>
                  <a:schemeClr val="accent2">
                    <a:lumMod val="50000"/>
                  </a:schemeClr>
                </a:solidFill>
                <a:latin typeface="Centaur" pitchFamily="18" charset="0"/>
                <a:ea typeface="+mj-ea"/>
                <a:cs typeface="+mj-cs"/>
              </a:rPr>
              <a:t>Fundado el 14 de Abril de 1959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16" y="154394"/>
            <a:ext cx="1606181" cy="1593534"/>
          </a:xfrm>
          <a:prstGeom prst="rect">
            <a:avLst/>
          </a:prstGeom>
        </p:spPr>
      </p:pic>
      <p:grpSp>
        <p:nvGrpSpPr>
          <p:cNvPr id="7" name="Group 2"/>
          <p:cNvGrpSpPr>
            <a:grpSpLocks/>
          </p:cNvGrpSpPr>
          <p:nvPr/>
        </p:nvGrpSpPr>
        <p:grpSpPr bwMode="auto">
          <a:xfrm>
            <a:off x="2566077" y="1413887"/>
            <a:ext cx="6745420" cy="3839145"/>
            <a:chOff x="864" y="1310"/>
            <a:chExt cx="3695" cy="2111"/>
          </a:xfrm>
        </p:grpSpPr>
        <p:sp>
          <p:nvSpPr>
            <p:cNvPr id="9" name="Oval 4"/>
            <p:cNvSpPr>
              <a:spLocks noChangeArrowheads="1"/>
            </p:cNvSpPr>
            <p:nvPr/>
          </p:nvSpPr>
          <p:spPr bwMode="gray">
            <a:xfrm rot="-998297">
              <a:off x="890" y="1482"/>
              <a:ext cx="3630" cy="1900"/>
            </a:xfrm>
            <a:prstGeom prst="ellipse">
              <a:avLst/>
            </a:prstGeom>
            <a:gradFill rotWithShape="0">
              <a:gsLst>
                <a:gs pos="0">
                  <a:srgbClr val="808080"/>
                </a:gs>
                <a:gs pos="50000">
                  <a:srgbClr val="808080">
                    <a:gamma/>
                    <a:tint val="63529"/>
                    <a:invGamma/>
                  </a:srgbClr>
                </a:gs>
                <a:gs pos="100000">
                  <a:srgbClr val="80808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2120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NI" sz="1814" b="1" kern="0" dirty="0">
                <a:solidFill>
                  <a:srgbClr val="000000"/>
                </a:solidFill>
                <a:latin typeface="Garamond" panose="02020404030301010803" pitchFamily="18" charset="0"/>
              </a:endParaRPr>
            </a:p>
          </p:txBody>
        </p:sp>
        <p:sp>
          <p:nvSpPr>
            <p:cNvPr id="11" name="Oval 5"/>
            <p:cNvSpPr>
              <a:spLocks noChangeArrowheads="1"/>
            </p:cNvSpPr>
            <p:nvPr/>
          </p:nvSpPr>
          <p:spPr bwMode="gray">
            <a:xfrm rot="-998297">
              <a:off x="926" y="1380"/>
              <a:ext cx="3504" cy="1841"/>
            </a:xfrm>
            <a:prstGeom prst="ellipse">
              <a:avLst/>
            </a:prstGeom>
            <a:gradFill rotWithShape="1">
              <a:gsLst>
                <a:gs pos="0">
                  <a:srgbClr val="2791BB"/>
                </a:gs>
                <a:gs pos="100000">
                  <a:srgbClr val="2791BB">
                    <a:gamma/>
                    <a:shade val="0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2120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NI" sz="1814" b="1" kern="0" dirty="0">
                <a:solidFill>
                  <a:srgbClr val="000000"/>
                </a:solidFill>
                <a:latin typeface="Garamond" panose="02020404030301010803" pitchFamily="18" charset="0"/>
              </a:endParaRPr>
            </a:p>
          </p:txBody>
        </p:sp>
        <p:sp>
          <p:nvSpPr>
            <p:cNvPr id="12" name="Arc 6"/>
            <p:cNvSpPr>
              <a:spLocks/>
            </p:cNvSpPr>
            <p:nvPr/>
          </p:nvSpPr>
          <p:spPr bwMode="gray">
            <a:xfrm rot="-998297">
              <a:off x="2599" y="1310"/>
              <a:ext cx="1795" cy="1239"/>
            </a:xfrm>
            <a:custGeom>
              <a:avLst/>
              <a:gdLst>
                <a:gd name="G0" fmla="+- 0 0 0"/>
                <a:gd name="G1" fmla="+- 17105 0 0"/>
                <a:gd name="G2" fmla="+- 21600 0 0"/>
                <a:gd name="T0" fmla="*/ 13190 w 21600"/>
                <a:gd name="T1" fmla="*/ 0 h 29046"/>
                <a:gd name="T2" fmla="*/ 17999 w 21600"/>
                <a:gd name="T3" fmla="*/ 29046 h 29046"/>
                <a:gd name="T4" fmla="*/ 0 w 21600"/>
                <a:gd name="T5" fmla="*/ 17105 h 29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9046" fill="none" extrusionOk="0">
                  <a:moveTo>
                    <a:pt x="13190" y="-1"/>
                  </a:moveTo>
                  <a:cubicBezTo>
                    <a:pt x="18493" y="4089"/>
                    <a:pt x="21600" y="10407"/>
                    <a:pt x="21600" y="17105"/>
                  </a:cubicBezTo>
                  <a:cubicBezTo>
                    <a:pt x="21600" y="21352"/>
                    <a:pt x="20347" y="25506"/>
                    <a:pt x="17999" y="29046"/>
                  </a:cubicBezTo>
                </a:path>
                <a:path w="21600" h="29046" stroke="0" extrusionOk="0">
                  <a:moveTo>
                    <a:pt x="13190" y="-1"/>
                  </a:moveTo>
                  <a:cubicBezTo>
                    <a:pt x="18493" y="4089"/>
                    <a:pt x="21600" y="10407"/>
                    <a:pt x="21600" y="17105"/>
                  </a:cubicBezTo>
                  <a:cubicBezTo>
                    <a:pt x="21600" y="21352"/>
                    <a:pt x="20347" y="25506"/>
                    <a:pt x="17999" y="29046"/>
                  </a:cubicBezTo>
                  <a:lnTo>
                    <a:pt x="0" y="17105"/>
                  </a:lnTo>
                  <a:close/>
                </a:path>
              </a:pathLst>
            </a:custGeom>
            <a:solidFill>
              <a:srgbClr val="70AD47">
                <a:lumMod val="60000"/>
                <a:lumOff val="4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2120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NI" sz="1814" b="1" kern="0" dirty="0">
                <a:solidFill>
                  <a:srgbClr val="000000"/>
                </a:solidFill>
                <a:latin typeface="Garamond" panose="02020404030301010803" pitchFamily="18" charset="0"/>
              </a:endParaRPr>
            </a:p>
          </p:txBody>
        </p:sp>
        <p:sp>
          <p:nvSpPr>
            <p:cNvPr id="13" name="Arc 7"/>
            <p:cNvSpPr>
              <a:spLocks/>
            </p:cNvSpPr>
            <p:nvPr/>
          </p:nvSpPr>
          <p:spPr bwMode="gray">
            <a:xfrm rot="20601703" flipH="1">
              <a:off x="1080" y="2491"/>
              <a:ext cx="2067" cy="930"/>
            </a:xfrm>
            <a:custGeom>
              <a:avLst/>
              <a:gdLst>
                <a:gd name="G0" fmla="+- 3659 0 0"/>
                <a:gd name="G1" fmla="+- 0 0 0"/>
                <a:gd name="G2" fmla="+- 21600 0 0"/>
                <a:gd name="T0" fmla="*/ 25114 w 25114"/>
                <a:gd name="T1" fmla="*/ 2497 h 21600"/>
                <a:gd name="T2" fmla="*/ 0 w 25114"/>
                <a:gd name="T3" fmla="*/ 21288 h 21600"/>
                <a:gd name="T4" fmla="*/ 3659 w 25114"/>
                <a:gd name="T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114" h="21600" fill="none" extrusionOk="0">
                  <a:moveTo>
                    <a:pt x="25114" y="2497"/>
                  </a:moveTo>
                  <a:cubicBezTo>
                    <a:pt x="23846" y="13386"/>
                    <a:pt x="14622" y="21599"/>
                    <a:pt x="3659" y="21600"/>
                  </a:cubicBezTo>
                  <a:cubicBezTo>
                    <a:pt x="2432" y="21600"/>
                    <a:pt x="1208" y="21495"/>
                    <a:pt x="0" y="21287"/>
                  </a:cubicBezTo>
                </a:path>
                <a:path w="25114" h="21600" stroke="0" extrusionOk="0">
                  <a:moveTo>
                    <a:pt x="25114" y="2497"/>
                  </a:moveTo>
                  <a:cubicBezTo>
                    <a:pt x="23846" y="13386"/>
                    <a:pt x="14622" y="21599"/>
                    <a:pt x="3659" y="21600"/>
                  </a:cubicBezTo>
                  <a:cubicBezTo>
                    <a:pt x="2432" y="21600"/>
                    <a:pt x="1208" y="21495"/>
                    <a:pt x="0" y="21287"/>
                  </a:cubicBezTo>
                  <a:lnTo>
                    <a:pt x="3659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2120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NI" sz="1814" b="1" kern="0" dirty="0">
                <a:solidFill>
                  <a:prstClr val="white"/>
                </a:solidFill>
                <a:latin typeface="Garamond" panose="02020404030301010803" pitchFamily="18" charset="0"/>
              </a:endParaRPr>
            </a:p>
          </p:txBody>
        </p:sp>
        <p:sp>
          <p:nvSpPr>
            <p:cNvPr id="14" name="Arc 8"/>
            <p:cNvSpPr>
              <a:spLocks/>
            </p:cNvSpPr>
            <p:nvPr/>
          </p:nvSpPr>
          <p:spPr bwMode="gray">
            <a:xfrm rot="20601703">
              <a:off x="1715" y="1339"/>
              <a:ext cx="2034" cy="893"/>
            </a:xfrm>
            <a:custGeom>
              <a:avLst/>
              <a:gdLst>
                <a:gd name="G0" fmla="+- 9843 0 0"/>
                <a:gd name="G1" fmla="+- 21600 0 0"/>
                <a:gd name="G2" fmla="+- 21600 0 0"/>
                <a:gd name="T0" fmla="*/ 0 w 24549"/>
                <a:gd name="T1" fmla="*/ 2373 h 21600"/>
                <a:gd name="T2" fmla="*/ 24549 w 24549"/>
                <a:gd name="T3" fmla="*/ 5780 h 21600"/>
                <a:gd name="T4" fmla="*/ 9843 w 24549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549" h="21600" fill="none" extrusionOk="0">
                  <a:moveTo>
                    <a:pt x="0" y="2373"/>
                  </a:moveTo>
                  <a:cubicBezTo>
                    <a:pt x="3046" y="813"/>
                    <a:pt x="6420" y="-1"/>
                    <a:pt x="9843" y="0"/>
                  </a:cubicBezTo>
                  <a:cubicBezTo>
                    <a:pt x="15299" y="0"/>
                    <a:pt x="20553" y="2064"/>
                    <a:pt x="24549" y="5779"/>
                  </a:cubicBezTo>
                </a:path>
                <a:path w="24549" h="21600" stroke="0" extrusionOk="0">
                  <a:moveTo>
                    <a:pt x="0" y="2373"/>
                  </a:moveTo>
                  <a:cubicBezTo>
                    <a:pt x="3046" y="813"/>
                    <a:pt x="6420" y="-1"/>
                    <a:pt x="9843" y="0"/>
                  </a:cubicBezTo>
                  <a:cubicBezTo>
                    <a:pt x="15299" y="0"/>
                    <a:pt x="20553" y="2064"/>
                    <a:pt x="24549" y="5779"/>
                  </a:cubicBezTo>
                  <a:lnTo>
                    <a:pt x="9843" y="2160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12700">
              <a:solidFill>
                <a:sysClr val="windowText" lastClr="000000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2120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NI" sz="1814" b="1" kern="0" dirty="0">
                <a:solidFill>
                  <a:srgbClr val="000000"/>
                </a:solidFill>
                <a:latin typeface="Garamond" panose="02020404030301010803" pitchFamily="18" charset="0"/>
              </a:endParaRPr>
            </a:p>
          </p:txBody>
        </p:sp>
        <p:sp>
          <p:nvSpPr>
            <p:cNvPr id="15" name="Arc 9"/>
            <p:cNvSpPr>
              <a:spLocks/>
            </p:cNvSpPr>
            <p:nvPr/>
          </p:nvSpPr>
          <p:spPr bwMode="gray">
            <a:xfrm rot="20601703" flipH="1">
              <a:off x="864" y="1713"/>
              <a:ext cx="1796" cy="1302"/>
            </a:xfrm>
            <a:custGeom>
              <a:avLst/>
              <a:gdLst>
                <a:gd name="G0" fmla="+- 0 0 0"/>
                <a:gd name="G1" fmla="+- 19945 0 0"/>
                <a:gd name="G2" fmla="+- 21600 0 0"/>
                <a:gd name="T0" fmla="*/ 8292 w 21600"/>
                <a:gd name="T1" fmla="*/ 0 h 30468"/>
                <a:gd name="T2" fmla="*/ 18863 w 21600"/>
                <a:gd name="T3" fmla="*/ 30468 h 30468"/>
                <a:gd name="T4" fmla="*/ 0 w 21600"/>
                <a:gd name="T5" fmla="*/ 19945 h 30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30468" fill="none" extrusionOk="0">
                  <a:moveTo>
                    <a:pt x="8291" y="0"/>
                  </a:moveTo>
                  <a:cubicBezTo>
                    <a:pt x="16349" y="3349"/>
                    <a:pt x="21600" y="11218"/>
                    <a:pt x="21600" y="19945"/>
                  </a:cubicBezTo>
                  <a:cubicBezTo>
                    <a:pt x="21600" y="23628"/>
                    <a:pt x="20657" y="27251"/>
                    <a:pt x="18863" y="30468"/>
                  </a:cubicBezTo>
                </a:path>
                <a:path w="21600" h="30468" stroke="0" extrusionOk="0">
                  <a:moveTo>
                    <a:pt x="8291" y="0"/>
                  </a:moveTo>
                  <a:cubicBezTo>
                    <a:pt x="16349" y="3349"/>
                    <a:pt x="21600" y="11218"/>
                    <a:pt x="21600" y="19945"/>
                  </a:cubicBezTo>
                  <a:cubicBezTo>
                    <a:pt x="21600" y="23628"/>
                    <a:pt x="20657" y="27251"/>
                    <a:pt x="18863" y="30468"/>
                  </a:cubicBezTo>
                  <a:lnTo>
                    <a:pt x="0" y="19945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2120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NI" sz="1814" b="1" kern="0" dirty="0">
                <a:solidFill>
                  <a:srgbClr val="000000"/>
                </a:solidFill>
                <a:latin typeface="Garamond" panose="02020404030301010803" pitchFamily="18" charset="0"/>
              </a:endParaRPr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gray">
            <a:xfrm>
              <a:off x="3443" y="2312"/>
              <a:ext cx="1105" cy="205"/>
            </a:xfrm>
            <a:custGeom>
              <a:avLst/>
              <a:gdLst>
                <a:gd name="T0" fmla="*/ 9 w 1105"/>
                <a:gd name="T1" fmla="*/ 888 h 1120"/>
                <a:gd name="T2" fmla="*/ 1105 w 1105"/>
                <a:gd name="T3" fmla="*/ 0 h 1120"/>
                <a:gd name="T4" fmla="*/ 1081 w 1105"/>
                <a:gd name="T5" fmla="*/ 256 h 1120"/>
                <a:gd name="T6" fmla="*/ 705 w 1105"/>
                <a:gd name="T7" fmla="*/ 704 h 1120"/>
                <a:gd name="T8" fmla="*/ 17 w 1105"/>
                <a:gd name="T9" fmla="*/ 1120 h 1120"/>
                <a:gd name="T10" fmla="*/ 9 w 1105"/>
                <a:gd name="T11" fmla="*/ 888 h 1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5" h="1120">
                  <a:moveTo>
                    <a:pt x="9" y="888"/>
                  </a:moveTo>
                  <a:lnTo>
                    <a:pt x="1105" y="0"/>
                  </a:lnTo>
                  <a:lnTo>
                    <a:pt x="1081" y="256"/>
                  </a:lnTo>
                  <a:cubicBezTo>
                    <a:pt x="1014" y="373"/>
                    <a:pt x="882" y="560"/>
                    <a:pt x="705" y="704"/>
                  </a:cubicBezTo>
                  <a:cubicBezTo>
                    <a:pt x="528" y="848"/>
                    <a:pt x="133" y="1089"/>
                    <a:pt x="17" y="1120"/>
                  </a:cubicBezTo>
                  <a:cubicBezTo>
                    <a:pt x="0" y="1038"/>
                    <a:pt x="9" y="888"/>
                    <a:pt x="9" y="888"/>
                  </a:cubicBezTo>
                  <a:close/>
                </a:path>
              </a:pathLst>
            </a:custGeom>
            <a:solidFill>
              <a:srgbClr val="CC99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defTabSz="92120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NI" sz="1814" b="1" kern="0" dirty="0">
                <a:solidFill>
                  <a:srgbClr val="000000"/>
                </a:solidFill>
                <a:latin typeface="Garamond" panose="02020404030301010803" pitchFamily="18" charset="0"/>
              </a:endParaRPr>
            </a:p>
          </p:txBody>
        </p:sp>
        <p:sp>
          <p:nvSpPr>
            <p:cNvPr id="17" name="Arc 11"/>
            <p:cNvSpPr>
              <a:spLocks/>
            </p:cNvSpPr>
            <p:nvPr/>
          </p:nvSpPr>
          <p:spPr bwMode="gray">
            <a:xfrm rot="20539205">
              <a:off x="2840" y="1897"/>
              <a:ext cx="1719" cy="1171"/>
            </a:xfrm>
            <a:custGeom>
              <a:avLst/>
              <a:gdLst>
                <a:gd name="G0" fmla="+- 0 0 0"/>
                <a:gd name="G1" fmla="+- 0 0 0"/>
                <a:gd name="G2" fmla="+- 21600 0 0"/>
                <a:gd name="T0" fmla="*/ 18016 w 18016"/>
                <a:gd name="T1" fmla="*/ 11915 h 21282"/>
                <a:gd name="T2" fmla="*/ 3695 w 18016"/>
                <a:gd name="T3" fmla="*/ 21282 h 21282"/>
                <a:gd name="T4" fmla="*/ 0 w 18016"/>
                <a:gd name="T5" fmla="*/ 0 h 21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016" h="21282" fill="none" extrusionOk="0">
                  <a:moveTo>
                    <a:pt x="18016" y="11915"/>
                  </a:moveTo>
                  <a:cubicBezTo>
                    <a:pt x="14735" y="16875"/>
                    <a:pt x="9554" y="20264"/>
                    <a:pt x="3694" y="21281"/>
                  </a:cubicBezTo>
                </a:path>
                <a:path w="18016" h="21282" stroke="0" extrusionOk="0">
                  <a:moveTo>
                    <a:pt x="18016" y="11915"/>
                  </a:moveTo>
                  <a:cubicBezTo>
                    <a:pt x="14735" y="16875"/>
                    <a:pt x="9554" y="20264"/>
                    <a:pt x="3694" y="212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2120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NI" sz="1814" b="1" kern="0" dirty="0">
                <a:solidFill>
                  <a:srgbClr val="000000"/>
                </a:solidFill>
                <a:latin typeface="Garamond" panose="02020404030301010803" pitchFamily="18" charset="0"/>
              </a:endParaRPr>
            </a:p>
          </p:txBody>
        </p:sp>
        <p:sp>
          <p:nvSpPr>
            <p:cNvPr id="19" name="Oval 13"/>
            <p:cNvSpPr>
              <a:spLocks noChangeArrowheads="1"/>
            </p:cNvSpPr>
            <p:nvPr/>
          </p:nvSpPr>
          <p:spPr bwMode="gray">
            <a:xfrm rot="-998297">
              <a:off x="1846" y="1830"/>
              <a:ext cx="1698" cy="8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2120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NI" sz="1814" b="1" kern="0" dirty="0">
                <a:solidFill>
                  <a:srgbClr val="000000"/>
                </a:solidFill>
                <a:latin typeface="Garamond" panose="02020404030301010803" pitchFamily="18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gray">
            <a:xfrm>
              <a:off x="2768" y="2632"/>
              <a:ext cx="544" cy="680"/>
            </a:xfrm>
            <a:custGeom>
              <a:avLst/>
              <a:gdLst>
                <a:gd name="T0" fmla="*/ 0 w 544"/>
                <a:gd name="T1" fmla="*/ 16 h 680"/>
                <a:gd name="T2" fmla="*/ 256 w 544"/>
                <a:gd name="T3" fmla="*/ 528 h 680"/>
                <a:gd name="T4" fmla="*/ 264 w 544"/>
                <a:gd name="T5" fmla="*/ 680 h 680"/>
                <a:gd name="T6" fmla="*/ 448 w 544"/>
                <a:gd name="T7" fmla="*/ 624 h 680"/>
                <a:gd name="T8" fmla="*/ 544 w 544"/>
                <a:gd name="T9" fmla="*/ 576 h 680"/>
                <a:gd name="T10" fmla="*/ 112 w 544"/>
                <a:gd name="T11" fmla="*/ 0 h 680"/>
                <a:gd name="T12" fmla="*/ 0 w 544"/>
                <a:gd name="T13" fmla="*/ 16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4" h="680">
                  <a:moveTo>
                    <a:pt x="0" y="16"/>
                  </a:moveTo>
                  <a:lnTo>
                    <a:pt x="256" y="528"/>
                  </a:lnTo>
                  <a:lnTo>
                    <a:pt x="264" y="680"/>
                  </a:lnTo>
                  <a:lnTo>
                    <a:pt x="448" y="624"/>
                  </a:lnTo>
                  <a:lnTo>
                    <a:pt x="544" y="576"/>
                  </a:lnTo>
                  <a:lnTo>
                    <a:pt x="112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000000">
                <a:alpha val="19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2120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s-NI" sz="1814" b="1" kern="0" dirty="0">
                <a:solidFill>
                  <a:srgbClr val="000000"/>
                </a:solidFill>
                <a:latin typeface="Garamond" panose="02020404030301010803" pitchFamily="18" charset="0"/>
              </a:endParaRPr>
            </a:p>
          </p:txBody>
        </p:sp>
        <p:sp>
          <p:nvSpPr>
            <p:cNvPr id="21" name="Oval 20"/>
            <p:cNvSpPr>
              <a:spLocks noChangeArrowheads="1"/>
            </p:cNvSpPr>
            <p:nvPr/>
          </p:nvSpPr>
          <p:spPr bwMode="gray">
            <a:xfrm rot="20601703">
              <a:off x="1880" y="1912"/>
              <a:ext cx="1629" cy="68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s-NI" sz="1800" b="1" i="1" dirty="0">
                  <a:latin typeface="Garamond" panose="02020404030301010803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Superintendencia de </a:t>
              </a:r>
              <a:endParaRPr lang="es-NI" sz="1800" b="1" i="1" dirty="0" smtClean="0"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/>
              <a:r>
                <a:rPr lang="es-NI" sz="1800" b="1" i="1" dirty="0" smtClean="0">
                  <a:latin typeface="Garamond" panose="02020404030301010803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Bancos </a:t>
              </a:r>
              <a:r>
                <a:rPr lang="es-NI" sz="1800" b="1" i="1" dirty="0">
                  <a:latin typeface="Garamond" panose="02020404030301010803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y de </a:t>
              </a:r>
              <a:r>
                <a:rPr lang="es-NI" sz="1800" b="1" i="1" dirty="0" smtClean="0">
                  <a:latin typeface="Garamond" panose="02020404030301010803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Otras</a:t>
              </a:r>
            </a:p>
            <a:p>
              <a:pPr algn="ctr"/>
              <a:r>
                <a:rPr lang="es-NI" sz="1800" b="1" i="1" dirty="0" smtClean="0">
                  <a:latin typeface="Garamond" panose="02020404030301010803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s-NI" sz="1800" b="1" i="1" dirty="0">
                  <a:latin typeface="Garamond" panose="02020404030301010803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Instituciones Financieras</a:t>
              </a:r>
              <a:endParaRPr lang="es-US" sz="1800" b="1" i="1" dirty="0"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Rectangle 24"/>
          <p:cNvSpPr/>
          <p:nvPr/>
        </p:nvSpPr>
        <p:spPr>
          <a:xfrm>
            <a:off x="2914475" y="4184715"/>
            <a:ext cx="4606358" cy="651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NI" sz="1814" b="1" i="1" dirty="0">
                <a:solidFill>
                  <a:prstClr val="white"/>
                </a:solidFill>
                <a:latin typeface="Garamond" panose="02020404030301010803" pitchFamily="18" charset="0"/>
                <a:cs typeface="Times New Roman" pitchFamily="18" charset="0"/>
              </a:rPr>
              <a:t>Principios Esenciales </a:t>
            </a:r>
          </a:p>
          <a:p>
            <a:pPr algn="ctr"/>
            <a:r>
              <a:rPr lang="es-NI" sz="1814" b="1" i="1" dirty="0">
                <a:solidFill>
                  <a:prstClr val="white"/>
                </a:solidFill>
                <a:latin typeface="Garamond" panose="02020404030301010803" pitchFamily="18" charset="0"/>
                <a:cs typeface="Times New Roman" pitchFamily="18" charset="0"/>
              </a:rPr>
              <a:t>de Basilea </a:t>
            </a:r>
            <a:endParaRPr lang="en-US" sz="1814" dirty="0">
              <a:solidFill>
                <a:prstClr val="white"/>
              </a:solidFill>
              <a:latin typeface="Garamond" panose="02020404030301010803" pitchFamily="18" charset="0"/>
              <a:cs typeface="Times New Roman" pitchFamily="18" charset="0"/>
            </a:endParaRPr>
          </a:p>
        </p:txBody>
      </p:sp>
      <p:sp>
        <p:nvSpPr>
          <p:cNvPr id="23" name="Rectangle 25"/>
          <p:cNvSpPr/>
          <p:nvPr/>
        </p:nvSpPr>
        <p:spPr>
          <a:xfrm>
            <a:off x="3104809" y="2464770"/>
            <a:ext cx="1420627" cy="930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NI" sz="1814" b="1" i="1" dirty="0">
                <a:solidFill>
                  <a:prstClr val="black"/>
                </a:solidFill>
                <a:latin typeface="Garamond" panose="02020404030301010803" pitchFamily="18" charset="0"/>
                <a:cs typeface="Times New Roman" pitchFamily="18" charset="0"/>
              </a:rPr>
              <a:t>Ley No. 561, Ley General De Bancos.</a:t>
            </a:r>
            <a:endParaRPr lang="en-US" sz="1814" dirty="0">
              <a:solidFill>
                <a:prstClr val="black"/>
              </a:solidFill>
              <a:latin typeface="Garamond" panose="02020404030301010803" pitchFamily="18" charset="0"/>
              <a:cs typeface="Times New Roman" pitchFamily="18" charset="0"/>
            </a:endParaRPr>
          </a:p>
        </p:txBody>
      </p:sp>
      <p:sp>
        <p:nvSpPr>
          <p:cNvPr id="24" name="Rectangle 26"/>
          <p:cNvSpPr/>
          <p:nvPr/>
        </p:nvSpPr>
        <p:spPr>
          <a:xfrm>
            <a:off x="4548273" y="1503841"/>
            <a:ext cx="2718433" cy="930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NI" sz="1814" b="1" i="1" dirty="0">
                <a:solidFill>
                  <a:prstClr val="white"/>
                </a:solidFill>
                <a:latin typeface="Garamond" panose="02020404030301010803" pitchFamily="18" charset="0"/>
                <a:cs typeface="Times New Roman" pitchFamily="18" charset="0"/>
              </a:rPr>
              <a:t>Norma Sobre</a:t>
            </a:r>
          </a:p>
          <a:p>
            <a:pPr algn="ctr"/>
            <a:r>
              <a:rPr lang="es-NI" sz="1814" b="1" i="1" dirty="0">
                <a:solidFill>
                  <a:prstClr val="white"/>
                </a:solidFill>
                <a:latin typeface="Garamond" panose="02020404030301010803" pitchFamily="18" charset="0"/>
                <a:cs typeface="Times New Roman" pitchFamily="18" charset="0"/>
              </a:rPr>
              <a:t> Gestión de Riesgo Crediticio. </a:t>
            </a:r>
            <a:endParaRPr lang="en-US" sz="1814" dirty="0">
              <a:solidFill>
                <a:prstClr val="white"/>
              </a:solidFill>
              <a:latin typeface="Garamond" panose="02020404030301010803" pitchFamily="18" charset="0"/>
              <a:cs typeface="Times New Roman" pitchFamily="18" charset="0"/>
            </a:endParaRPr>
          </a:p>
        </p:txBody>
      </p:sp>
      <p:sp>
        <p:nvSpPr>
          <p:cNvPr id="25" name="Rectangle 27"/>
          <p:cNvSpPr/>
          <p:nvPr/>
        </p:nvSpPr>
        <p:spPr>
          <a:xfrm>
            <a:off x="7248184" y="1605533"/>
            <a:ext cx="1831844" cy="1488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NI" sz="1814" b="1" i="1" dirty="0">
                <a:solidFill>
                  <a:prstClr val="black"/>
                </a:solidFill>
                <a:latin typeface="Garamond" panose="02020404030301010803" pitchFamily="18" charset="0"/>
                <a:cs typeface="Times New Roman" pitchFamily="18" charset="0"/>
              </a:rPr>
              <a:t>Norma Prudencial sobre </a:t>
            </a:r>
          </a:p>
          <a:p>
            <a:pPr algn="ctr"/>
            <a:r>
              <a:rPr lang="es-NI" sz="1814" b="1" i="1" dirty="0">
                <a:solidFill>
                  <a:prstClr val="black"/>
                </a:solidFill>
                <a:latin typeface="Garamond" panose="02020404030301010803" pitchFamily="18" charset="0"/>
                <a:cs typeface="Times New Roman" pitchFamily="18" charset="0"/>
              </a:rPr>
              <a:t>Gestión Integral de Riesgos.</a:t>
            </a:r>
            <a:endParaRPr lang="en-US" sz="1814" dirty="0">
              <a:solidFill>
                <a:prstClr val="black"/>
              </a:solidFill>
              <a:latin typeface="Garamond" panose="02020404030301010803" pitchFamily="18" charset="0"/>
              <a:cs typeface="Times New Roman" pitchFamily="18" charset="0"/>
            </a:endParaRPr>
          </a:p>
        </p:txBody>
      </p:sp>
      <p:sp>
        <p:nvSpPr>
          <p:cNvPr id="26" name="Rectangle 3"/>
          <p:cNvSpPr/>
          <p:nvPr/>
        </p:nvSpPr>
        <p:spPr>
          <a:xfrm>
            <a:off x="6649346" y="3487255"/>
            <a:ext cx="7123638" cy="651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1814" b="1" i="1" dirty="0">
                <a:solidFill>
                  <a:schemeClr val="bg1"/>
                </a:solidFill>
                <a:latin typeface="Garamond" panose="02020404030301010803" pitchFamily="18" charset="0"/>
                <a:cs typeface="Times New Roman" pitchFamily="18" charset="0"/>
              </a:rPr>
              <a:t>Variables Cualitativas	</a:t>
            </a:r>
          </a:p>
          <a:p>
            <a:r>
              <a:rPr lang="es-US" sz="1814" b="1" i="1" dirty="0" smtClean="0">
                <a:solidFill>
                  <a:schemeClr val="bg1"/>
                </a:solidFill>
                <a:latin typeface="Garamond" panose="02020404030301010803" pitchFamily="18" charset="0"/>
                <a:cs typeface="Times New Roman" pitchFamily="18" charset="0"/>
              </a:rPr>
              <a:t>y</a:t>
            </a:r>
            <a:r>
              <a:rPr sz="1814" b="1" i="1" dirty="0" smtClean="0">
                <a:solidFill>
                  <a:schemeClr val="bg1"/>
                </a:solidFill>
                <a:latin typeface="Garamond" panose="02020404030301010803" pitchFamily="18" charset="0"/>
                <a:cs typeface="Times New Roman" pitchFamily="18" charset="0"/>
              </a:rPr>
              <a:t> Cuantitativas</a:t>
            </a:r>
            <a:endParaRPr sz="1814" b="1" i="1" dirty="0">
              <a:solidFill>
                <a:schemeClr val="bg1"/>
              </a:solidFill>
              <a:latin typeface="Garamond" panose="02020404030301010803" pitchFamily="18" charset="0"/>
              <a:cs typeface="Times New Roman" pitchFamily="18" charset="0"/>
            </a:endParaRPr>
          </a:p>
        </p:txBody>
      </p:sp>
      <p:cxnSp>
        <p:nvCxnSpPr>
          <p:cNvPr id="27" name="Elbow Connector 5"/>
          <p:cNvCxnSpPr/>
          <p:nvPr/>
        </p:nvCxnSpPr>
        <p:spPr>
          <a:xfrm flipH="1">
            <a:off x="7514590" y="4134088"/>
            <a:ext cx="1187522" cy="1273074"/>
          </a:xfrm>
          <a:prstGeom prst="bentConnector4">
            <a:avLst>
              <a:gd name="adj1" fmla="val -19395"/>
              <a:gd name="adj2" fmla="val 78650"/>
            </a:avLst>
          </a:prstGeom>
          <a:noFill/>
          <a:ln w="38100" cap="flat" cmpd="sng" algn="ctr">
            <a:solidFill>
              <a:sysClr val="windowText" lastClr="000000"/>
            </a:solidFill>
            <a:prstDash val="solid"/>
            <a:tailEnd type="arrow"/>
          </a:ln>
          <a:effectLst/>
        </p:spPr>
      </p:cxnSp>
      <p:sp>
        <p:nvSpPr>
          <p:cNvPr id="28" name="TextBox 16"/>
          <p:cNvSpPr txBox="1"/>
          <p:nvPr/>
        </p:nvSpPr>
        <p:spPr>
          <a:xfrm>
            <a:off x="7079392" y="5358778"/>
            <a:ext cx="3570416" cy="651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NI" sz="1814" b="1" i="1" dirty="0">
                <a:solidFill>
                  <a:prstClr val="black"/>
                </a:solidFill>
                <a:latin typeface="Garamond" panose="02020404030301010803" pitchFamily="18" charset="0"/>
                <a:cs typeface="Times New Roman" pitchFamily="18" charset="0"/>
              </a:rPr>
              <a:t>Indicadores Financieros para el Análisis Crediticio.</a:t>
            </a:r>
          </a:p>
        </p:txBody>
      </p:sp>
      <p:cxnSp>
        <p:nvCxnSpPr>
          <p:cNvPr id="29" name="Straight Arrow Connector 17"/>
          <p:cNvCxnSpPr/>
          <p:nvPr/>
        </p:nvCxnSpPr>
        <p:spPr>
          <a:xfrm flipH="1" flipV="1">
            <a:off x="3084902" y="2102058"/>
            <a:ext cx="345729" cy="465134"/>
          </a:xfrm>
          <a:prstGeom prst="straightConnector1">
            <a:avLst/>
          </a:prstGeom>
          <a:noFill/>
          <a:ln w="9525" cap="flat" cmpd="sng" algn="ctr">
            <a:solidFill>
              <a:srgbClr val="0F6FC6">
                <a:shade val="50000"/>
                <a:satMod val="103000"/>
              </a:srgbClr>
            </a:solidFill>
            <a:prstDash val="solid"/>
            <a:tailEnd type="arrow"/>
          </a:ln>
          <a:effectLst/>
        </p:spPr>
      </p:cxnSp>
      <p:sp>
        <p:nvSpPr>
          <p:cNvPr id="30" name="Rectangle 19"/>
          <p:cNvSpPr/>
          <p:nvPr/>
        </p:nvSpPr>
        <p:spPr>
          <a:xfrm>
            <a:off x="529533" y="1422334"/>
            <a:ext cx="4606358" cy="651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NI" sz="1814" b="1" i="1" dirty="0">
                <a:solidFill>
                  <a:prstClr val="black"/>
                </a:solidFill>
                <a:latin typeface="Garamond" panose="02020404030301010803" pitchFamily="18" charset="0"/>
                <a:cs typeface="Times New Roman" pitchFamily="18" charset="0"/>
              </a:rPr>
              <a:t>Arto. 53 Operaciones</a:t>
            </a:r>
          </a:p>
          <a:p>
            <a:pPr algn="ctr"/>
            <a:r>
              <a:rPr lang="es-NI" sz="1814" b="1" i="1" dirty="0">
                <a:solidFill>
                  <a:prstClr val="black"/>
                </a:solidFill>
                <a:latin typeface="Garamond" panose="02020404030301010803" pitchFamily="18" charset="0"/>
                <a:cs typeface="Times New Roman" pitchFamily="18" charset="0"/>
              </a:rPr>
              <a:t> de los bancos.</a:t>
            </a:r>
            <a:endParaRPr lang="en-US" sz="1814" b="1" i="1" dirty="0">
              <a:solidFill>
                <a:prstClr val="black"/>
              </a:solidFill>
              <a:latin typeface="Garamond" panose="02020404030301010803" pitchFamily="18" charset="0"/>
              <a:cs typeface="Times New Roman" pitchFamily="18" charset="0"/>
            </a:endParaRPr>
          </a:p>
        </p:txBody>
      </p:sp>
      <p:sp>
        <p:nvSpPr>
          <p:cNvPr id="31" name="Rectangle 29"/>
          <p:cNvSpPr/>
          <p:nvPr/>
        </p:nvSpPr>
        <p:spPr>
          <a:xfrm>
            <a:off x="1161366" y="5171268"/>
            <a:ext cx="4606358" cy="9302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NI" sz="1814" b="1" i="1" dirty="0">
                <a:solidFill>
                  <a:prstClr val="black"/>
                </a:solidFill>
                <a:latin typeface="Garamond" panose="02020404030301010803" pitchFamily="18" charset="0"/>
                <a:cs typeface="Times New Roman" pitchFamily="18" charset="0"/>
              </a:rPr>
              <a:t>Bases  Internacionales</a:t>
            </a:r>
          </a:p>
          <a:p>
            <a:pPr algn="ctr"/>
            <a:r>
              <a:rPr lang="es-NI" sz="1814" b="1" i="1" dirty="0">
                <a:solidFill>
                  <a:prstClr val="black"/>
                </a:solidFill>
                <a:latin typeface="Garamond" panose="02020404030301010803" pitchFamily="18" charset="0"/>
                <a:cs typeface="Times New Roman" pitchFamily="18" charset="0"/>
              </a:rPr>
              <a:t> de las Operaciones Bancarias </a:t>
            </a:r>
          </a:p>
          <a:p>
            <a:pPr algn="ctr"/>
            <a:r>
              <a:rPr lang="es-NI" sz="1814" b="1" i="1" dirty="0">
                <a:solidFill>
                  <a:prstClr val="black"/>
                </a:solidFill>
                <a:latin typeface="Garamond" panose="02020404030301010803" pitchFamily="18" charset="0"/>
                <a:cs typeface="Times New Roman" pitchFamily="18" charset="0"/>
              </a:rPr>
              <a:t>y del Control Bancario a través de la SIBOIF.</a:t>
            </a:r>
            <a:endParaRPr lang="en-US" sz="1814" b="1" i="1" dirty="0">
              <a:solidFill>
                <a:prstClr val="black"/>
              </a:solidFill>
              <a:latin typeface="Garamond" panose="02020404030301010803" pitchFamily="18" charset="0"/>
              <a:cs typeface="Times New Roman" pitchFamily="18" charset="0"/>
            </a:endParaRPr>
          </a:p>
        </p:txBody>
      </p:sp>
      <p:cxnSp>
        <p:nvCxnSpPr>
          <p:cNvPr id="32" name="Straight Arrow Connector 30"/>
          <p:cNvCxnSpPr>
            <a:endCxn id="31" idx="0"/>
          </p:cNvCxnSpPr>
          <p:nvPr/>
        </p:nvCxnSpPr>
        <p:spPr>
          <a:xfrm flipH="1">
            <a:off x="3464547" y="4831482"/>
            <a:ext cx="246334" cy="339786"/>
          </a:xfrm>
          <a:prstGeom prst="straightConnector1">
            <a:avLst/>
          </a:prstGeom>
          <a:noFill/>
          <a:ln w="9525" cap="flat" cmpd="sng" algn="ctr">
            <a:solidFill>
              <a:srgbClr val="0F6FC6">
                <a:shade val="50000"/>
                <a:satMod val="103000"/>
              </a:srgbClr>
            </a:solidFill>
            <a:prstDash val="solid"/>
            <a:tailEnd type="arrow"/>
          </a:ln>
          <a:effectLst/>
        </p:spPr>
      </p:cxnSp>
      <p:cxnSp>
        <p:nvCxnSpPr>
          <p:cNvPr id="35" name="Straight Arrow Connector 31"/>
          <p:cNvCxnSpPr/>
          <p:nvPr/>
        </p:nvCxnSpPr>
        <p:spPr>
          <a:xfrm flipV="1">
            <a:off x="7592020" y="1245679"/>
            <a:ext cx="881231" cy="163209"/>
          </a:xfrm>
          <a:prstGeom prst="straightConnector1">
            <a:avLst/>
          </a:prstGeom>
          <a:noFill/>
          <a:ln w="9525" cap="flat" cmpd="sng" algn="ctr">
            <a:solidFill>
              <a:srgbClr val="0F6FC6">
                <a:shade val="50000"/>
                <a:satMod val="103000"/>
              </a:srgbClr>
            </a:solidFill>
            <a:prstDash val="solid"/>
            <a:tailEnd type="arrow"/>
          </a:ln>
          <a:effectLst/>
        </p:spPr>
      </p:cxnSp>
      <p:sp>
        <p:nvSpPr>
          <p:cNvPr id="36" name="Rectangle 25"/>
          <p:cNvSpPr/>
          <p:nvPr/>
        </p:nvSpPr>
        <p:spPr>
          <a:xfrm>
            <a:off x="2870477" y="3472233"/>
            <a:ext cx="1420627" cy="651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NI" sz="1814" b="1" i="1" dirty="0">
                <a:solidFill>
                  <a:prstClr val="black"/>
                </a:solidFill>
                <a:latin typeface="Garamond" panose="02020404030301010803" pitchFamily="18" charset="0"/>
                <a:cs typeface="Times New Roman" pitchFamily="18" charset="0"/>
              </a:rPr>
              <a:t>Código de Comercio</a:t>
            </a:r>
            <a:endParaRPr lang="en-US" sz="1814" dirty="0">
              <a:solidFill>
                <a:prstClr val="black"/>
              </a:solidFill>
              <a:latin typeface="Garamond" panose="02020404030301010803" pitchFamily="18" charset="0"/>
              <a:cs typeface="Times New Roman" pitchFamily="18" charset="0"/>
            </a:endParaRPr>
          </a:p>
        </p:txBody>
      </p:sp>
      <p:cxnSp>
        <p:nvCxnSpPr>
          <p:cNvPr id="37" name="Straight Arrow Connector 30"/>
          <p:cNvCxnSpPr/>
          <p:nvPr/>
        </p:nvCxnSpPr>
        <p:spPr>
          <a:xfrm flipH="1">
            <a:off x="2443530" y="3472233"/>
            <a:ext cx="246334" cy="339786"/>
          </a:xfrm>
          <a:prstGeom prst="straightConnector1">
            <a:avLst/>
          </a:prstGeom>
          <a:noFill/>
          <a:ln w="9525" cap="flat" cmpd="sng" algn="ctr">
            <a:solidFill>
              <a:srgbClr val="0F6FC6">
                <a:shade val="50000"/>
                <a:satMod val="103000"/>
              </a:srgbClr>
            </a:solidFill>
            <a:prstDash val="solid"/>
            <a:tailEnd type="arrow"/>
          </a:ln>
          <a:effectLst/>
        </p:spPr>
      </p:cxnSp>
      <p:sp>
        <p:nvSpPr>
          <p:cNvPr id="38" name="Rectangle 19"/>
          <p:cNvSpPr/>
          <p:nvPr/>
        </p:nvSpPr>
        <p:spPr>
          <a:xfrm>
            <a:off x="-860650" y="3689804"/>
            <a:ext cx="4606358" cy="372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NI" sz="1814" b="1" i="1" dirty="0">
                <a:solidFill>
                  <a:prstClr val="black"/>
                </a:solidFill>
                <a:latin typeface="Garamond" panose="02020404030301010803" pitchFamily="18" charset="0"/>
                <a:cs typeface="Times New Roman" pitchFamily="18" charset="0"/>
              </a:rPr>
              <a:t>Forma de Organizaciones </a:t>
            </a:r>
            <a:endParaRPr lang="en-US" sz="1814" b="1" i="1" dirty="0">
              <a:solidFill>
                <a:prstClr val="black"/>
              </a:solidFill>
              <a:latin typeface="Garamond" panose="02020404030301010803" pitchFamily="18" charset="0"/>
              <a:cs typeface="Times New Roman" pitchFamily="18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32693" y="619513"/>
            <a:ext cx="4099219" cy="1011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470913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 txBox="1">
            <a:spLocks/>
          </p:cNvSpPr>
          <p:nvPr/>
        </p:nvSpPr>
        <p:spPr>
          <a:xfrm>
            <a:off x="1947335" y="-12148"/>
            <a:ext cx="8411202" cy="604240"/>
          </a:xfrm>
          <a:prstGeom prst="rect">
            <a:avLst/>
          </a:prstGeom>
        </p:spPr>
        <p:txBody>
          <a:bodyPr vert="horz" rtlCol="0" anchor="b">
            <a:normAutofit fontScale="97500" lnSpcReduction="10000"/>
          </a:bodyPr>
          <a:lstStyle>
            <a:extLst/>
          </a:lstStyle>
          <a:p>
            <a:pPr algn="ctr" defTabSz="928049">
              <a:spcBef>
                <a:spcPct val="0"/>
              </a:spcBef>
              <a:defRPr/>
            </a:pPr>
            <a:r>
              <a:rPr sz="3654" dirty="0">
                <a:solidFill>
                  <a:schemeClr val="accent2">
                    <a:lumMod val="50000"/>
                  </a:schemeClr>
                </a:solidFill>
                <a:latin typeface="Centaur" pitchFamily="18" charset="0"/>
                <a:ea typeface="+mj-ea"/>
                <a:cs typeface="+mj-cs"/>
              </a:rPr>
              <a:t>Colegio de Contadores Públicos de Nicaragua</a:t>
            </a:r>
            <a:endParaRPr lang="es-ES" sz="3654" dirty="0">
              <a:solidFill>
                <a:schemeClr val="accent2">
                  <a:lumMod val="50000"/>
                </a:schemeClr>
              </a:solidFill>
              <a:latin typeface="Centaur" pitchFamily="18" charset="0"/>
              <a:ea typeface="+mj-ea"/>
              <a:cs typeface="+mj-cs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3832622" y="583182"/>
            <a:ext cx="4640631" cy="5935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NI" sz="1624" b="1" dirty="0">
                <a:solidFill>
                  <a:schemeClr val="accent2">
                    <a:lumMod val="50000"/>
                  </a:schemeClr>
                </a:solidFill>
                <a:latin typeface="Centaur" pitchFamily="18" charset="0"/>
                <a:ea typeface="+mj-ea"/>
                <a:cs typeface="+mj-cs"/>
              </a:rPr>
              <a:t>Rector de la Profesión en Nicaragua</a:t>
            </a:r>
          </a:p>
          <a:p>
            <a:pPr algn="ctr"/>
            <a:r>
              <a:rPr lang="es-NI" sz="1624" b="1" dirty="0">
                <a:solidFill>
                  <a:schemeClr val="accent2">
                    <a:lumMod val="50000"/>
                  </a:schemeClr>
                </a:solidFill>
                <a:latin typeface="Centaur" pitchFamily="18" charset="0"/>
                <a:ea typeface="+mj-ea"/>
                <a:cs typeface="+mj-cs"/>
              </a:rPr>
              <a:t>Fundado el 14 de Abril de 1959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528" y="47103"/>
            <a:ext cx="1606181" cy="1593534"/>
          </a:xfrm>
          <a:prstGeom prst="rect">
            <a:avLst/>
          </a:prstGeom>
        </p:spPr>
      </p:pic>
      <p:sp>
        <p:nvSpPr>
          <p:cNvPr id="7" name="Rectángulo 9"/>
          <p:cNvSpPr>
            <a:spLocks noChangeArrowheads="1"/>
          </p:cNvSpPr>
          <p:nvPr/>
        </p:nvSpPr>
        <p:spPr bwMode="auto">
          <a:xfrm>
            <a:off x="123528" y="1674394"/>
            <a:ext cx="5885898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s-NI" altLang="es-US" sz="2000" dirty="0" smtClean="0">
                <a:solidFill>
                  <a:prstClr val="black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Es </a:t>
            </a:r>
            <a:r>
              <a:rPr lang="es-NI" altLang="es-US" sz="2000" dirty="0">
                <a:solidFill>
                  <a:prstClr val="black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>un estudio de la relaciones que existen  entre los diversos  elementos  financieros  de un negocio, manifestados por un conjunto  de estados contables  pertenecientes  a un mismo  ejercicio  y de las tendencias de esos elementos, mostradas en una serie de estados financieros  correspondientes a varios periodos sucesivos</a:t>
            </a:r>
            <a:endParaRPr lang="es-US" altLang="es-US" sz="2000" dirty="0">
              <a:solidFill>
                <a:prstClr val="black"/>
              </a:solidFill>
              <a:latin typeface="Garamond" panose="02020404030301010803" pitchFamily="18" charset="0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6152936" y="4293096"/>
            <a:ext cx="6096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s-NI" sz="2000" dirty="0" smtClean="0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 objetivo del análisis de la información financiera es la obtención de elementos de juicio para evaluar la situación financiera y los resultados de operación de una empresa, así como su evolución a través del tiempo y las tendencias que revela.</a:t>
            </a:r>
            <a:endParaRPr lang="es-US" sz="2000" dirty="0"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1246" y="1611247"/>
            <a:ext cx="5432007" cy="4194412"/>
          </a:xfrm>
          <a:prstGeom prst="rect">
            <a:avLst/>
          </a:prstGeom>
        </p:spPr>
      </p:pic>
      <p:sp>
        <p:nvSpPr>
          <p:cNvPr id="11" name="AutoShape 32"/>
          <p:cNvSpPr>
            <a:spLocks noChangeArrowheads="1"/>
          </p:cNvSpPr>
          <p:nvPr/>
        </p:nvSpPr>
        <p:spPr bwMode="gray">
          <a:xfrm>
            <a:off x="2334612" y="1252307"/>
            <a:ext cx="2322832" cy="388330"/>
          </a:xfrm>
          <a:prstGeom prst="roundRect">
            <a:avLst>
              <a:gd name="adj" fmla="val 50000"/>
            </a:avLst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s-US" sz="1827" dirty="0">
              <a:solidFill>
                <a:srgbClr val="000000"/>
              </a:solidFill>
              <a:latin typeface="Constantia" panose="02030602050306030303" pitchFamily="18" charset="0"/>
            </a:endParaRPr>
          </a:p>
        </p:txBody>
      </p:sp>
      <p:grpSp>
        <p:nvGrpSpPr>
          <p:cNvPr id="12" name="Group 3"/>
          <p:cNvGrpSpPr>
            <a:grpSpLocks/>
          </p:cNvGrpSpPr>
          <p:nvPr/>
        </p:nvGrpSpPr>
        <p:grpSpPr bwMode="auto">
          <a:xfrm>
            <a:off x="1725532" y="1156852"/>
            <a:ext cx="584913" cy="454395"/>
            <a:chOff x="1110" y="2656"/>
            <a:chExt cx="1549" cy="1351"/>
          </a:xfrm>
          <a:solidFill>
            <a:srgbClr val="FF0000"/>
          </a:solidFill>
        </p:grpSpPr>
        <p:sp>
          <p:nvSpPr>
            <p:cNvPr id="13" name="AutoShape 4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 cap="flat" cmpd="sng" algn="ctr">
              <a:solidFill>
                <a:srgbClr val="FF0000"/>
              </a:solidFill>
              <a:prstDash val="solid"/>
            </a:ln>
            <a:effectLst>
              <a:outerShdw blurRad="57150" dist="38100" dir="5400000" algn="ctr" rotWithShape="0">
                <a:srgbClr val="7CCA62">
                  <a:shade val="9000"/>
                  <a:alpha val="48000"/>
                  <a:satMod val="105000"/>
                </a:srgbClr>
              </a:outerShdw>
            </a:effectLst>
          </p:spPr>
          <p:txBody>
            <a:bodyPr wrap="none" anchor="ctr"/>
            <a:lstStyle/>
            <a:p>
              <a:pPr defTabSz="928049">
                <a:defRPr/>
              </a:pPr>
              <a:endParaRPr lang="en-US" sz="2432" kern="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AutoShape 5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 cap="flat" cmpd="sng" algn="ctr">
              <a:solidFill>
                <a:srgbClr val="FF0000"/>
              </a:solidFill>
              <a:prstDash val="solid"/>
              <a:headEnd/>
              <a:tailEnd/>
            </a:ln>
            <a:effectLst>
              <a:outerShdw blurRad="57150" dist="38100" dir="5400000" algn="ctr" rotWithShape="0">
                <a:srgbClr val="7CCA62">
                  <a:shade val="9000"/>
                  <a:alpha val="48000"/>
                  <a:satMod val="105000"/>
                </a:srgbClr>
              </a:outerShdw>
            </a:effectLst>
          </p:spPr>
          <p:txBody>
            <a:bodyPr wrap="none" anchor="ctr"/>
            <a:lstStyle/>
            <a:p>
              <a:pPr defTabSz="928049">
                <a:defRPr/>
              </a:pPr>
              <a:endParaRPr lang="en-US" sz="2432" kern="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" name="AutoShape 6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solidFill>
              <a:srgbClr val="FFFF00"/>
            </a:solidFill>
            <a:ln w="9525" cap="flat" cmpd="sng" algn="ctr">
              <a:solidFill>
                <a:srgbClr val="FF0000"/>
              </a:solidFill>
              <a:prstDash val="solid"/>
              <a:headEnd/>
              <a:tailEnd/>
            </a:ln>
            <a:effectLst>
              <a:outerShdw blurRad="57150" dist="38100" dir="5400000" algn="ctr" rotWithShape="0">
                <a:srgbClr val="7CCA62">
                  <a:shade val="9000"/>
                  <a:alpha val="48000"/>
                  <a:satMod val="105000"/>
                </a:srgbClr>
              </a:outerShdw>
            </a:effectLst>
          </p:spPr>
          <p:txBody>
            <a:bodyPr wrap="none" anchor="ctr"/>
            <a:lstStyle/>
            <a:p>
              <a:pPr defTabSz="928049">
                <a:defRPr/>
              </a:pPr>
              <a:endParaRPr lang="en-US" sz="2432" kern="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6" name="Rectángulo 15"/>
          <p:cNvSpPr/>
          <p:nvPr/>
        </p:nvSpPr>
        <p:spPr>
          <a:xfrm>
            <a:off x="2298362" y="1260420"/>
            <a:ext cx="2291909" cy="4024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US" sz="2015" b="1" i="1" dirty="0" smtClean="0">
                <a:solidFill>
                  <a:prstClr val="black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Análisis Financiero</a:t>
            </a:r>
            <a:endParaRPr lang="es-US" sz="2015" b="1" i="1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8170738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idescreenPresentation">
  <a:themeElements>
    <a:clrScheme name="Personalizado 5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002060"/>
      </a:accent1>
      <a:accent2>
        <a:srgbClr val="0070C0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5000"/>
                <a:satMod val="150000"/>
              </a:schemeClr>
            </a:gs>
            <a:gs pos="35000">
              <a:schemeClr val="phClr">
                <a:shade val="60000"/>
                <a:satMod val="150000"/>
              </a:schemeClr>
            </a:gs>
            <a:gs pos="100000">
              <a:schemeClr val="phClr">
                <a:tint val="97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WidescreenPresentation</Template>
  <TotalTime>0</TotalTime>
  <Words>672</Words>
  <Application>Microsoft Office PowerPoint</Application>
  <PresentationFormat>Personalizado</PresentationFormat>
  <Paragraphs>171</Paragraphs>
  <Slides>17</Slides>
  <Notes>17</Notes>
  <HiddenSlides>0</HiddenSlides>
  <MMClips>0</MMClips>
  <ScaleCrop>false</ScaleCrop>
  <HeadingPairs>
    <vt:vector size="8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2</vt:i4>
      </vt:variant>
      <vt:variant>
        <vt:lpstr>Títulos de diapositiva</vt:lpstr>
      </vt:variant>
      <vt:variant>
        <vt:i4>17</vt:i4>
      </vt:variant>
    </vt:vector>
  </HeadingPairs>
  <TitlesOfParts>
    <vt:vector size="29" baseType="lpstr">
      <vt:lpstr>Arial</vt:lpstr>
      <vt:lpstr>Calibri</vt:lpstr>
      <vt:lpstr>Centaur</vt:lpstr>
      <vt:lpstr>Constantia</vt:lpstr>
      <vt:lpstr>Garamond</vt:lpstr>
      <vt:lpstr>Times New Roman</vt:lpstr>
      <vt:lpstr>Tw Cen MT</vt:lpstr>
      <vt:lpstr>Wingdings</vt:lpstr>
      <vt:lpstr>Wingdings 2</vt:lpstr>
      <vt:lpstr>WidescreenPresentation</vt:lpstr>
      <vt:lpstr>Hoja de cálculo de Microsoft Excel 97-2003</vt:lpstr>
      <vt:lpstr>Hoja de cálculo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2015-05-18T22:12:42Z</dcterms:created>
  <dcterms:modified xsi:type="dcterms:W3CDTF">2017-02-27T17:35:37Z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3082</vt:i4>
  </property>
  <property fmtid="{D5CDD505-2E9C-101B-9397-08002B2CF9AE}" pid="3" name="_Version">
    <vt:lpwstr>12.0.4518</vt:lpwstr>
  </property>
</Properties>
</file>